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7"/>
  </p:notesMasterIdLst>
  <p:handoutMasterIdLst>
    <p:handoutMasterId r:id="rId28"/>
  </p:handoutMasterIdLst>
  <p:sldIdLst>
    <p:sldId id="257" r:id="rId5"/>
    <p:sldId id="258" r:id="rId6"/>
    <p:sldId id="259" r:id="rId7"/>
    <p:sldId id="260" r:id="rId8"/>
    <p:sldId id="261" r:id="rId9"/>
    <p:sldId id="262" r:id="rId10"/>
    <p:sldId id="263" r:id="rId11"/>
    <p:sldId id="264" r:id="rId12"/>
    <p:sldId id="265" r:id="rId13"/>
    <p:sldId id="266" r:id="rId14"/>
    <p:sldId id="267" r:id="rId15"/>
    <p:sldId id="268" r:id="rId16"/>
    <p:sldId id="271" r:id="rId17"/>
    <p:sldId id="272" r:id="rId18"/>
    <p:sldId id="269" r:id="rId19"/>
    <p:sldId id="270" r:id="rId20"/>
    <p:sldId id="273" r:id="rId21"/>
    <p:sldId id="274" r:id="rId22"/>
    <p:sldId id="275" r:id="rId23"/>
    <p:sldId id="277" r:id="rId24"/>
    <p:sldId id="276"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dgm:spPr/>
      <dgm:t>
        <a:bodyPr/>
        <a:lstStyle/>
        <a:p>
          <a:r>
            <a:rPr lang="en-US" dirty="0"/>
            <a:t>UNIT I</a:t>
          </a:r>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custT="1"/>
      <dgm:spPr/>
      <dgm:t>
        <a:bodyPr/>
        <a:lstStyle/>
        <a:p>
          <a:pPr algn="ctr">
            <a:lnSpc>
              <a:spcPct val="150000"/>
            </a:lnSpc>
          </a:pPr>
          <a:r>
            <a:rPr lang="en-US" sz="1400" b="1" dirty="0"/>
            <a:t>EDA</a:t>
          </a:r>
          <a:br>
            <a:rPr lang="en-US" sz="1100" b="1" dirty="0"/>
          </a:br>
          <a:r>
            <a:rPr lang="en-US" sz="1400" dirty="0"/>
            <a:t>Introduction, Public and Private Data, Web Scraping, Data Types, Fixing rows &amp; columns, input/missing values, handling outliers, standardizing values, fixing invalid values and filtering data</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r>
            <a:rPr lang="en-US" dirty="0"/>
            <a:t>UNIT II</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custT="1"/>
      <dgm:spPr/>
      <dgm:t>
        <a:bodyPr/>
        <a:lstStyle/>
        <a:p>
          <a:pPr>
            <a:lnSpc>
              <a:spcPct val="150000"/>
            </a:lnSpc>
          </a:pPr>
          <a:r>
            <a:rPr lang="en-US" sz="1400" b="1" kern="1200" dirty="0">
              <a:solidFill>
                <a:prstClr val="black">
                  <a:hueOff val="0"/>
                  <a:satOff val="0"/>
                  <a:lumOff val="0"/>
                  <a:alphaOff val="0"/>
                </a:prstClr>
              </a:solidFill>
              <a:latin typeface="Franklin Gothic Book" panose="020B0502020104020203"/>
              <a:ea typeface="+mn-ea"/>
              <a:cs typeface="+mn-cs"/>
            </a:rPr>
            <a:t>UNIVARIATE ANALYSIS</a:t>
          </a:r>
          <a:br>
            <a:rPr lang="en-US" sz="1100" kern="1200" dirty="0"/>
          </a:br>
          <a:r>
            <a:rPr lang="en-US" sz="1400" kern="1200" dirty="0">
              <a:solidFill>
                <a:prstClr val="black">
                  <a:hueOff val="0"/>
                  <a:satOff val="0"/>
                  <a:lumOff val="0"/>
                  <a:alphaOff val="0"/>
                </a:prstClr>
              </a:solidFill>
              <a:latin typeface="Franklin Gothic Book" panose="020B0502020104020203"/>
              <a:ea typeface="+mn-ea"/>
              <a:cs typeface="+mn-cs"/>
            </a:rPr>
            <a:t>Introduction, Categorical Unordered – Ordered, Statistics on Numerical Features, Numeric-Numeric Analysis, Correlation vs Causation, Numerical-Categorical Analysis, Categorical-Categorical Analysis, Multivariate Analysis, Missing Values, Data Visualization</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dgm:spPr/>
      <dgm:t>
        <a:bodyPr/>
        <a:lstStyle/>
        <a:p>
          <a:r>
            <a:rPr lang="en-US" dirty="0"/>
            <a:t>UNIT III</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custT="1"/>
      <dgm:spPr/>
      <dgm:t>
        <a:bodyPr/>
        <a:lstStyle/>
        <a:p>
          <a:pPr>
            <a:lnSpc>
              <a:spcPct val="150000"/>
            </a:lnSpc>
          </a:pPr>
          <a:r>
            <a:rPr lang="en-US" sz="1400" b="1" kern="1200" dirty="0">
              <a:solidFill>
                <a:prstClr val="black">
                  <a:hueOff val="0"/>
                  <a:satOff val="0"/>
                  <a:lumOff val="0"/>
                  <a:alphaOff val="0"/>
                </a:prstClr>
              </a:solidFill>
              <a:latin typeface="Franklin Gothic Book" panose="020B0502020104020203"/>
              <a:ea typeface="+mn-ea"/>
              <a:cs typeface="+mn-cs"/>
            </a:rPr>
            <a:t>INFERENTIAL STATISTICS – 1</a:t>
          </a:r>
          <a:br>
            <a:rPr lang="en-US" sz="1400" b="1" kern="1200" dirty="0">
              <a:solidFill>
                <a:prstClr val="black">
                  <a:hueOff val="0"/>
                  <a:satOff val="0"/>
                  <a:lumOff val="0"/>
                  <a:alphaOff val="0"/>
                </a:prstClr>
              </a:solidFill>
              <a:latin typeface="Franklin Gothic Book" panose="020B0502020104020203"/>
              <a:ea typeface="+mn-ea"/>
              <a:cs typeface="+mn-cs"/>
            </a:rPr>
          </a:br>
          <a:r>
            <a:rPr lang="en-US" sz="1400" kern="1200" dirty="0">
              <a:solidFill>
                <a:prstClr val="black">
                  <a:hueOff val="0"/>
                  <a:satOff val="0"/>
                  <a:lumOff val="0"/>
                  <a:alphaOff val="0"/>
                </a:prstClr>
              </a:solidFill>
              <a:latin typeface="Franklin Gothic Book" panose="020B0502020104020203"/>
              <a:ea typeface="+mn-ea"/>
              <a:cs typeface="+mn-cs"/>
            </a:rPr>
            <a:t>Permutations, Combinations, Probability</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custScaleX="78147">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custScaleX="90412">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custScaleX="44181">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2328055" y="314278"/>
          <a:ext cx="363378"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UNIT I</a:t>
          </a:r>
        </a:p>
      </dsp:txBody>
      <dsp:txXfrm rot="5400000">
        <a:off x="1024869" y="1652943"/>
        <a:ext cx="2987491" cy="327900"/>
      </dsp:txXfrm>
    </dsp:sp>
    <dsp:sp modelId="{5A1B764B-0DC5-47CD-BDEA-9E67799496EC}">
      <dsp:nvSpPr>
        <dsp:cNvPr id="0" name=""/>
        <dsp:cNvSpPr/>
      </dsp:nvSpPr>
      <dsp:spPr>
        <a:xfrm>
          <a:off x="552663" y="0"/>
          <a:ext cx="3914162"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150000"/>
            </a:lnSpc>
            <a:spcBef>
              <a:spcPct val="0"/>
            </a:spcBef>
            <a:spcAft>
              <a:spcPct val="35000"/>
            </a:spcAft>
            <a:buNone/>
          </a:pPr>
          <a:r>
            <a:rPr lang="en-US" sz="1400" b="1" kern="1200" dirty="0"/>
            <a:t>EDA</a:t>
          </a:r>
          <a:br>
            <a:rPr lang="en-US" sz="1100" b="1" kern="1200" dirty="0"/>
          </a:br>
          <a:r>
            <a:rPr lang="en-US" sz="1400" kern="1200" dirty="0"/>
            <a:t>Introduction, Public and Private Data, Web Scraping, Data Types, Fixing rows &amp; columns, input/missing values, handling outliers, standardizing values, fixing invalid values and filtering data</a:t>
          </a:r>
        </a:p>
      </dsp:txBody>
      <dsp:txXfrm>
        <a:off x="552663" y="0"/>
        <a:ext cx="3914162" cy="1271825"/>
      </dsp:txXfrm>
    </dsp:sp>
    <dsp:sp modelId="{122B38A3-0442-4747-820C-1F37877E2B0E}">
      <dsp:nvSpPr>
        <dsp:cNvPr id="0" name=""/>
        <dsp:cNvSpPr/>
      </dsp:nvSpPr>
      <dsp:spPr>
        <a:xfrm>
          <a:off x="2509744"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473406"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12359" y="1635204"/>
          <a:ext cx="3005230" cy="363378"/>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UNIT II</a:t>
          </a:r>
        </a:p>
      </dsp:txBody>
      <dsp:txXfrm>
        <a:off x="4012359" y="1635204"/>
        <a:ext cx="3005230" cy="363378"/>
      </dsp:txXfrm>
    </dsp:sp>
    <dsp:sp modelId="{DF65791B-462E-4589-B98D-F60587330CA8}">
      <dsp:nvSpPr>
        <dsp:cNvPr id="0" name=""/>
        <dsp:cNvSpPr/>
      </dsp:nvSpPr>
      <dsp:spPr>
        <a:xfrm>
          <a:off x="3250734" y="2361961"/>
          <a:ext cx="4528481"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0" numCol="1" spcCol="1270" anchor="t" anchorCtr="1">
          <a:noAutofit/>
        </a:bodyPr>
        <a:lstStyle/>
        <a:p>
          <a:pPr marL="0" lvl="0" indent="0" algn="ctr" defTabSz="622300">
            <a:lnSpc>
              <a:spcPct val="150000"/>
            </a:lnSpc>
            <a:spcBef>
              <a:spcPct val="0"/>
            </a:spcBef>
            <a:spcAft>
              <a:spcPct val="35000"/>
            </a:spcAft>
            <a:buNone/>
          </a:pPr>
          <a:r>
            <a:rPr lang="en-US" sz="1400" b="1" kern="1200" dirty="0">
              <a:solidFill>
                <a:prstClr val="black">
                  <a:hueOff val="0"/>
                  <a:satOff val="0"/>
                  <a:lumOff val="0"/>
                  <a:alphaOff val="0"/>
                </a:prstClr>
              </a:solidFill>
              <a:latin typeface="Franklin Gothic Book" panose="020B0502020104020203"/>
              <a:ea typeface="+mn-ea"/>
              <a:cs typeface="+mn-cs"/>
            </a:rPr>
            <a:t>UNIVARIATE ANALYSIS</a:t>
          </a:r>
          <a:br>
            <a:rPr lang="en-US" sz="1100" kern="1200" dirty="0"/>
          </a:br>
          <a:r>
            <a:rPr lang="en-US" sz="1400" kern="1200" dirty="0">
              <a:solidFill>
                <a:prstClr val="black">
                  <a:hueOff val="0"/>
                  <a:satOff val="0"/>
                  <a:lumOff val="0"/>
                  <a:alphaOff val="0"/>
                </a:prstClr>
              </a:solidFill>
              <a:latin typeface="Franklin Gothic Book" panose="020B0502020104020203"/>
              <a:ea typeface="+mn-ea"/>
              <a:cs typeface="+mn-cs"/>
            </a:rPr>
            <a:t>Introduction, Categorical Unordered – Ordered, Statistics on Numerical Features, Numeric-Numeric Analysis, Correlation vs Causation, Numerical-Categorical Analysis, Categorical-Categorical Analysis, Multivariate Analysis, Missing Values, Data Visualization</a:t>
          </a:r>
        </a:p>
      </dsp:txBody>
      <dsp:txXfrm>
        <a:off x="3250734" y="2361961"/>
        <a:ext cx="4528481" cy="1271825"/>
      </dsp:txXfrm>
    </dsp:sp>
    <dsp:sp modelId="{DBA410EB-5F61-4F46-92D9-C5B0AA59EE15}">
      <dsp:nvSpPr>
        <dsp:cNvPr id="0" name=""/>
        <dsp:cNvSpPr/>
      </dsp:nvSpPr>
      <dsp:spPr>
        <a:xfrm>
          <a:off x="5514975"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8637" y="2289285"/>
          <a:ext cx="72675" cy="7267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8338516" y="314278"/>
          <a:ext cx="363378" cy="300523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UNIT III</a:t>
          </a:r>
        </a:p>
      </dsp:txBody>
      <dsp:txXfrm rot="-5400000">
        <a:off x="7017591" y="1652943"/>
        <a:ext cx="2987491" cy="327900"/>
      </dsp:txXfrm>
    </dsp:sp>
    <dsp:sp modelId="{B4723E2A-4FF1-452A-BD25-8EC364F15A6F}">
      <dsp:nvSpPr>
        <dsp:cNvPr id="0" name=""/>
        <dsp:cNvSpPr/>
      </dsp:nvSpPr>
      <dsp:spPr>
        <a:xfrm>
          <a:off x="7413754" y="0"/>
          <a:ext cx="2212901"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150000"/>
            </a:lnSpc>
            <a:spcBef>
              <a:spcPct val="0"/>
            </a:spcBef>
            <a:spcAft>
              <a:spcPct val="35000"/>
            </a:spcAft>
            <a:buNone/>
          </a:pPr>
          <a:r>
            <a:rPr lang="en-US" sz="1400" b="1" kern="1200" dirty="0">
              <a:solidFill>
                <a:prstClr val="black">
                  <a:hueOff val="0"/>
                  <a:satOff val="0"/>
                  <a:lumOff val="0"/>
                  <a:alphaOff val="0"/>
                </a:prstClr>
              </a:solidFill>
              <a:latin typeface="Franklin Gothic Book" panose="020B0502020104020203"/>
              <a:ea typeface="+mn-ea"/>
              <a:cs typeface="+mn-cs"/>
            </a:rPr>
            <a:t>INFERENTIAL STATISTICS – 1</a:t>
          </a:r>
          <a:br>
            <a:rPr lang="en-US" sz="1400" b="1" kern="1200" dirty="0">
              <a:solidFill>
                <a:prstClr val="black">
                  <a:hueOff val="0"/>
                  <a:satOff val="0"/>
                  <a:lumOff val="0"/>
                  <a:alphaOff val="0"/>
                </a:prstClr>
              </a:solidFill>
              <a:latin typeface="Franklin Gothic Book" panose="020B0502020104020203"/>
              <a:ea typeface="+mn-ea"/>
              <a:cs typeface="+mn-cs"/>
            </a:rPr>
          </a:br>
          <a:r>
            <a:rPr lang="en-US" sz="1400" kern="1200" dirty="0">
              <a:solidFill>
                <a:prstClr val="black">
                  <a:hueOff val="0"/>
                  <a:satOff val="0"/>
                  <a:lumOff val="0"/>
                  <a:alphaOff val="0"/>
                </a:prstClr>
              </a:solidFill>
              <a:latin typeface="Franklin Gothic Book" panose="020B0502020104020203"/>
              <a:ea typeface="+mn-ea"/>
              <a:cs typeface="+mn-cs"/>
            </a:rPr>
            <a:t>Permutations, Combinations, Probability</a:t>
          </a:r>
        </a:p>
      </dsp:txBody>
      <dsp:txXfrm>
        <a:off x="7413754" y="0"/>
        <a:ext cx="2212901" cy="1271825"/>
      </dsp:txXfrm>
    </dsp:sp>
    <dsp:sp modelId="{440E9361-37D2-4157-AF38-7B49AD23708B}">
      <dsp:nvSpPr>
        <dsp:cNvPr id="0" name=""/>
        <dsp:cNvSpPr/>
      </dsp:nvSpPr>
      <dsp:spPr>
        <a:xfrm>
          <a:off x="8520205" y="1344501"/>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483867" y="127182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E96023-1477-2CE1-F5C8-55B0311D80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ABHINAYA A [63607] - UPGRAD</a:t>
            </a:r>
          </a:p>
        </p:txBody>
      </p:sp>
      <p:sp>
        <p:nvSpPr>
          <p:cNvPr id="3" name="Date Placeholder 2">
            <a:extLst>
              <a:ext uri="{FF2B5EF4-FFF2-40B4-BE49-F238E27FC236}">
                <a16:creationId xmlns:a16="http://schemas.microsoft.com/office/drawing/2014/main" id="{20C46058-27F7-4811-43B1-8EB7B3B9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377E9A-4CE9-42C2-85A7-01B7789FD3CA}" type="datetimeFigureOut">
              <a:rPr lang="en-IN" smtClean="0"/>
              <a:t>12-09-2023</a:t>
            </a:fld>
            <a:endParaRPr lang="en-IN"/>
          </a:p>
        </p:txBody>
      </p:sp>
      <p:sp>
        <p:nvSpPr>
          <p:cNvPr id="4" name="Footer Placeholder 3">
            <a:extLst>
              <a:ext uri="{FF2B5EF4-FFF2-40B4-BE49-F238E27FC236}">
                <a16:creationId xmlns:a16="http://schemas.microsoft.com/office/drawing/2014/main" id="{A59B3724-27B5-288C-FF6E-AEF7848BF6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68F2646B-8DD8-169C-2EC5-7DBEFF91D6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8C97B5-E878-4AF4-804A-1524AB994B5C}" type="slidenum">
              <a:rPr lang="en-IN" smtClean="0"/>
              <a:t>‹#›</a:t>
            </a:fld>
            <a:endParaRPr lang="en-IN"/>
          </a:p>
        </p:txBody>
      </p:sp>
    </p:spTree>
    <p:extLst>
      <p:ext uri="{BB962C8B-B14F-4D97-AF65-F5344CB8AC3E}">
        <p14:creationId xmlns:p14="http://schemas.microsoft.com/office/powerpoint/2010/main" val="249806000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ABHINAYA A [63607] - UPGRAD</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A1D0B2-C4CC-438B-B333-A8F68E2A21BB}" type="datetimeFigureOut">
              <a:rPr lang="en-IN" smtClean="0"/>
              <a:t>12-09-2023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7925AB-B624-4657-8F60-38BD7FC168D5}" type="slidenum">
              <a:rPr lang="en-IN" smtClean="0"/>
              <a:t>‹#›</a:t>
            </a:fld>
            <a:endParaRPr lang="en-IN"/>
          </a:p>
        </p:txBody>
      </p:sp>
    </p:spTree>
    <p:extLst>
      <p:ext uri="{BB962C8B-B14F-4D97-AF65-F5344CB8AC3E}">
        <p14:creationId xmlns:p14="http://schemas.microsoft.com/office/powerpoint/2010/main" val="3309115673"/>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D8AF91E5-FB23-4796-83D6-70D85DD634BD}" type="datetime1">
              <a:rPr lang="en-US" smtClean="0"/>
              <a:t>9/12/2023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7CA9C1-9ADD-4050-AE34-0B0BC2C22355}" type="datetime1">
              <a:rPr lang="en-US" smtClean="0"/>
              <a:t>9/12/2023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96AD7F98-3B46-43C7-9D36-13E4BAC6988A}" type="datetime1">
              <a:rPr lang="en-US" smtClean="0"/>
              <a:t>9/12/2023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0991A7E0-AA2E-4177-8CA3-EA1E2830104F}" type="datetime1">
              <a:rPr lang="en-US" smtClean="0"/>
              <a:t>9/12/2023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7FA16F6C-5282-45CB-9613-9212B5136E30}" type="datetime1">
              <a:rPr lang="en-US" smtClean="0"/>
              <a:t>9/12/2023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58D1BA-DAF8-40F3-B5FC-E4D9064351FD}" type="datetime1">
              <a:rPr lang="en-US" smtClean="0"/>
              <a:t>9/12/2023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A7CADE-59F1-4B76-8C3D-DB02004E062F}" type="datetime1">
              <a:rPr lang="en-US" smtClean="0"/>
              <a:t>9/12/2023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FE620C-9EFB-4B1A-912F-C7B4B4DBDC2D}" type="datetime1">
              <a:rPr lang="en-US" smtClean="0"/>
              <a:t>9/12/2023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EC616F-72AC-463B-A6A5-16330DC4FD3B}" type="datetime1">
              <a:rPr lang="en-US" smtClean="0"/>
              <a:t>9/12/2023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4AF8DA39-4A42-48A8-B5CB-130049D19EE7}" type="datetime1">
              <a:rPr lang="en-US" smtClean="0"/>
              <a:t>9/12/2023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0CAE45-5950-4026-BF42-B870057EE60A}" type="datetime1">
              <a:rPr lang="en-US" smtClean="0"/>
              <a:t>9/12/2023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8258C60F-8988-4646-ACB1-31B69A1CA70F}" type="datetime1">
              <a:rPr lang="en-US" smtClean="0"/>
              <a:t>9/12/2023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olab.research.google.com/drive/1F7E-BHkKox3RWaop58G_3QLpMIQwaNZ2?usp=sharing" TargetMode="External"/><Relationship Id="rId1" Type="http://schemas.openxmlformats.org/officeDocument/2006/relationships/slideLayout" Target="../slideLayouts/slideLayout1.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drive.google.com/file/d/11g_5dfJgM96HElSvJmrI4fBvjg-W0vgQ/view?usp=shari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colab.research.google.com/drive/1U3zjJs7l59hRdpdGqA3fdew71UtJMFMS?usp=sharing"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colab.research.google.com/drive/1VI2qlKrNX5e12mTgw4c_M-jD9haLwqJH?usp=shari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colab.research.google.com/drive/19qLsR7Rf9quYwwm_V-XEbngjDisF3DlO?usp=sharing"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colab.research.google.com/drive/1Yv3aKTzLziru2KvswX5u9UuebG-0U08c?usp=sharing"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colab.research.google.com/drive/1tHDPdiQLj2GCpvYcbIIcO853QQOzAxBV?usp=sharing"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colab.research.google.com/drive/1hend5Kp9HWjRBsWJJZY6vxlEaagK_sNr?usp=sharing"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STATISTICS AND EDA</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INT351</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
        <p:nvSpPr>
          <p:cNvPr id="7" name="Slide Number Placeholder 6">
            <a:extLst>
              <a:ext uri="{FF2B5EF4-FFF2-40B4-BE49-F238E27FC236}">
                <a16:creationId xmlns:a16="http://schemas.microsoft.com/office/drawing/2014/main" id="{B6D68A77-C5E3-2D52-27D7-0C50C098CEDB}"/>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E1BE4-8D0F-A576-8EB9-3D817172D66A}"/>
              </a:ext>
            </a:extLst>
          </p:cNvPr>
          <p:cNvSpPr>
            <a:spLocks noGrp="1"/>
          </p:cNvSpPr>
          <p:nvPr>
            <p:ph type="title"/>
          </p:nvPr>
        </p:nvSpPr>
        <p:spPr/>
        <p:txBody>
          <a:bodyPr/>
          <a:lstStyle/>
          <a:p>
            <a:r>
              <a:rPr lang="en-IN" dirty="0"/>
              <a:t>Data types and its conversion</a:t>
            </a:r>
          </a:p>
        </p:txBody>
      </p:sp>
      <p:sp>
        <p:nvSpPr>
          <p:cNvPr id="3" name="Content Placeholder 2">
            <a:extLst>
              <a:ext uri="{FF2B5EF4-FFF2-40B4-BE49-F238E27FC236}">
                <a16:creationId xmlns:a16="http://schemas.microsoft.com/office/drawing/2014/main" id="{36E59608-843B-8759-F3A8-EA11ED3A26E3}"/>
              </a:ext>
            </a:extLst>
          </p:cNvPr>
          <p:cNvSpPr>
            <a:spLocks noGrp="1"/>
          </p:cNvSpPr>
          <p:nvPr>
            <p:ph idx="1"/>
          </p:nvPr>
        </p:nvSpPr>
        <p:spPr>
          <a:xfrm>
            <a:off x="581193" y="1962535"/>
            <a:ext cx="11029615" cy="3634486"/>
          </a:xfrm>
        </p:spPr>
        <p:txBody>
          <a:bodyPr/>
          <a:lstStyle/>
          <a:p>
            <a:r>
              <a:rPr lang="en-US" dirty="0"/>
              <a:t>Data types define the type of data that a variable can hold.</a:t>
            </a:r>
          </a:p>
          <a:p>
            <a:r>
              <a:rPr lang="en-US" dirty="0"/>
              <a:t>Python is dynamically typed, which means you don't need to explicitly declare the data type of a variable; it's determined at runtime.</a:t>
            </a:r>
          </a:p>
          <a:p>
            <a:r>
              <a:rPr lang="en-US" dirty="0"/>
              <a:t>There are three different methods to convert datatypes:</a:t>
            </a:r>
          </a:p>
          <a:p>
            <a:pPr lvl="1"/>
            <a:r>
              <a:rPr lang="en-US" sz="1700" i="1" dirty="0"/>
              <a:t>pd.to_</a:t>
            </a:r>
            <a:r>
              <a:rPr lang="en-US" sz="1700" b="1" i="1" dirty="0"/>
              <a:t>DATATYPE</a:t>
            </a:r>
            <a:r>
              <a:rPr lang="en-US" sz="1700" i="1" dirty="0"/>
              <a:t>(df[‘column_name’])</a:t>
            </a:r>
          </a:p>
          <a:p>
            <a:pPr lvl="1"/>
            <a:r>
              <a:rPr lang="en-US" sz="1700" i="1" dirty="0"/>
              <a:t>df[‘column_name’].astype(‘</a:t>
            </a:r>
            <a:r>
              <a:rPr lang="en-US" sz="1700" b="1" i="1" dirty="0"/>
              <a:t>DATATYPE</a:t>
            </a:r>
            <a:r>
              <a:rPr lang="en-US" sz="1700" i="1" dirty="0"/>
              <a:t>’)</a:t>
            </a:r>
          </a:p>
          <a:p>
            <a:pPr lvl="1"/>
            <a:r>
              <a:rPr lang="en-US" sz="1700" i="1" dirty="0"/>
              <a:t>df[‘column_name’].apply(lambda …..)</a:t>
            </a:r>
          </a:p>
          <a:p>
            <a:pPr marL="324000" lvl="1" indent="0">
              <a:buNone/>
            </a:pPr>
            <a:endParaRPr lang="en-IN" dirty="0"/>
          </a:p>
        </p:txBody>
      </p:sp>
      <p:sp>
        <p:nvSpPr>
          <p:cNvPr id="4" name="Slide Number Placeholder 3">
            <a:extLst>
              <a:ext uri="{FF2B5EF4-FFF2-40B4-BE49-F238E27FC236}">
                <a16:creationId xmlns:a16="http://schemas.microsoft.com/office/drawing/2014/main" id="{F0CAB34A-99A9-A7B4-EF04-F8D52E416AF4}"/>
              </a:ext>
            </a:extLst>
          </p:cNvPr>
          <p:cNvSpPr>
            <a:spLocks noGrp="1"/>
          </p:cNvSpPr>
          <p:nvPr>
            <p:ph type="sldNum" sz="quarter" idx="12"/>
          </p:nvPr>
        </p:nvSpPr>
        <p:spPr/>
        <p:txBody>
          <a:bodyPr/>
          <a:lstStyle/>
          <a:p>
            <a:fld id="{3A98EE3D-8CD1-4C3F-BD1C-C98C9596463C}" type="slidenum">
              <a:rPr lang="en-US" smtClean="0"/>
              <a:t>10</a:t>
            </a:fld>
            <a:endParaRPr lang="en-US" dirty="0"/>
          </a:p>
        </p:txBody>
      </p:sp>
      <p:pic>
        <p:nvPicPr>
          <p:cNvPr id="5" name="Picture 4">
            <a:extLst>
              <a:ext uri="{FF2B5EF4-FFF2-40B4-BE49-F238E27FC236}">
                <a16:creationId xmlns:a16="http://schemas.microsoft.com/office/drawing/2014/main" id="{32525AEE-2A1C-A3DF-D239-B9BC3DC7535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4582" t="8207" r="5502" b="22758"/>
          <a:stretch/>
        </p:blipFill>
        <p:spPr>
          <a:xfrm>
            <a:off x="6600268" y="3208840"/>
            <a:ext cx="5010539" cy="3229403"/>
          </a:xfrm>
          <a:prstGeom prst="rect">
            <a:avLst/>
          </a:prstGeom>
        </p:spPr>
      </p:pic>
    </p:spTree>
    <p:extLst>
      <p:ext uri="{BB962C8B-B14F-4D97-AF65-F5344CB8AC3E}">
        <p14:creationId xmlns:p14="http://schemas.microsoft.com/office/powerpoint/2010/main" val="1566617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B2B1-0069-5DBF-0A3E-81BDAAD17B5F}"/>
              </a:ext>
            </a:extLst>
          </p:cNvPr>
          <p:cNvSpPr>
            <a:spLocks noGrp="1"/>
          </p:cNvSpPr>
          <p:nvPr>
            <p:ph type="ctrTitle"/>
          </p:nvPr>
        </p:nvSpPr>
        <p:spPr>
          <a:xfrm>
            <a:off x="581191" y="1020431"/>
            <a:ext cx="11268687" cy="1475013"/>
          </a:xfrm>
        </p:spPr>
        <p:txBody>
          <a:bodyPr>
            <a:normAutofit fontScale="90000"/>
          </a:bodyPr>
          <a:lstStyle/>
          <a:p>
            <a:pPr algn="ctr"/>
            <a:r>
              <a:rPr lang="en-US" sz="4000" dirty="0"/>
              <a:t>transforming and preparing the data with the right data types using conversion function</a:t>
            </a:r>
            <a:endParaRPr lang="en-IN" sz="4000" dirty="0"/>
          </a:p>
        </p:txBody>
      </p:sp>
      <p:sp>
        <p:nvSpPr>
          <p:cNvPr id="3" name="Subtitle 2">
            <a:extLst>
              <a:ext uri="{FF2B5EF4-FFF2-40B4-BE49-F238E27FC236}">
                <a16:creationId xmlns:a16="http://schemas.microsoft.com/office/drawing/2014/main" id="{08BB7EDD-0161-E535-AFF1-E920D5980CDE}"/>
              </a:ext>
            </a:extLst>
          </p:cNvPr>
          <p:cNvSpPr>
            <a:spLocks noGrp="1"/>
          </p:cNvSpPr>
          <p:nvPr>
            <p:ph type="subTitle" idx="1"/>
          </p:nvPr>
        </p:nvSpPr>
        <p:spPr>
          <a:xfrm>
            <a:off x="5339804" y="2411470"/>
            <a:ext cx="1751459" cy="590321"/>
          </a:xfrm>
        </p:spPr>
        <p:txBody>
          <a:bodyPr/>
          <a:lstStyle/>
          <a:p>
            <a:r>
              <a:rPr lang="en-IN" dirty="0">
                <a:solidFill>
                  <a:schemeClr val="accent1">
                    <a:lumMod val="50000"/>
                  </a:schemeClr>
                </a:solidFill>
                <a:hlinkClick r:id="rId2" tooltip="https://colab.research.google.com/drive/1F7E-BHkKox3RWaop58G_3QLpMIQwaNZ2?usp=sharing">
                  <a:extLst>
                    <a:ext uri="{A12FA001-AC4F-418D-AE19-62706E023703}">
                      <ahyp:hlinkClr xmlns:ahyp="http://schemas.microsoft.com/office/drawing/2018/hyperlinkcolor" val="tx"/>
                    </a:ext>
                  </a:extLst>
                </a:hlinkClick>
              </a:rPr>
              <a:t>implementation</a:t>
            </a:r>
            <a:endParaRPr lang="en-IN" dirty="0">
              <a:solidFill>
                <a:schemeClr val="accent1">
                  <a:lumMod val="50000"/>
                </a:schemeClr>
              </a:solidFill>
            </a:endParaRPr>
          </a:p>
        </p:txBody>
      </p:sp>
      <p:sp>
        <p:nvSpPr>
          <p:cNvPr id="4" name="Slide Number Placeholder 3">
            <a:extLst>
              <a:ext uri="{FF2B5EF4-FFF2-40B4-BE49-F238E27FC236}">
                <a16:creationId xmlns:a16="http://schemas.microsoft.com/office/drawing/2014/main" id="{4F31CDCD-740F-FD40-5C3C-30ED4837A862}"/>
              </a:ext>
            </a:extLst>
          </p:cNvPr>
          <p:cNvSpPr>
            <a:spLocks noGrp="1"/>
          </p:cNvSpPr>
          <p:nvPr>
            <p:ph type="sldNum" sz="quarter" idx="12"/>
          </p:nvPr>
        </p:nvSpPr>
        <p:spPr/>
        <p:txBody>
          <a:bodyPr/>
          <a:lstStyle/>
          <a:p>
            <a:fld id="{3A98EE3D-8CD1-4C3F-BD1C-C98C9596463C}" type="slidenum">
              <a:rPr lang="en-US" smtClean="0"/>
              <a:t>11</a:t>
            </a:fld>
            <a:endParaRPr lang="en-US" dirty="0"/>
          </a:p>
        </p:txBody>
      </p:sp>
      <p:pic>
        <p:nvPicPr>
          <p:cNvPr id="6" name="Picture 5">
            <a:extLst>
              <a:ext uri="{FF2B5EF4-FFF2-40B4-BE49-F238E27FC236}">
                <a16:creationId xmlns:a16="http://schemas.microsoft.com/office/drawing/2014/main" id="{33A5DADD-2459-14AA-5B61-799B38101FF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b="7873"/>
          <a:stretch/>
        </p:blipFill>
        <p:spPr>
          <a:xfrm>
            <a:off x="447869" y="3001791"/>
            <a:ext cx="11402009" cy="3451574"/>
          </a:xfrm>
          <a:prstGeom prst="rect">
            <a:avLst/>
          </a:prstGeom>
        </p:spPr>
      </p:pic>
    </p:spTree>
    <p:extLst>
      <p:ext uri="{BB962C8B-B14F-4D97-AF65-F5344CB8AC3E}">
        <p14:creationId xmlns:p14="http://schemas.microsoft.com/office/powerpoint/2010/main" val="2673640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3FA71-B954-C801-8554-F603CBB6C5E0}"/>
              </a:ext>
            </a:extLst>
          </p:cNvPr>
          <p:cNvSpPr>
            <a:spLocks noGrp="1"/>
          </p:cNvSpPr>
          <p:nvPr>
            <p:ph type="title"/>
          </p:nvPr>
        </p:nvSpPr>
        <p:spPr/>
        <p:txBody>
          <a:bodyPr/>
          <a:lstStyle/>
          <a:p>
            <a:r>
              <a:rPr lang="en-IN" dirty="0"/>
              <a:t>Fixing the rows and columns</a:t>
            </a:r>
          </a:p>
        </p:txBody>
      </p:sp>
      <p:sp>
        <p:nvSpPr>
          <p:cNvPr id="3" name="Content Placeholder 2">
            <a:extLst>
              <a:ext uri="{FF2B5EF4-FFF2-40B4-BE49-F238E27FC236}">
                <a16:creationId xmlns:a16="http://schemas.microsoft.com/office/drawing/2014/main" id="{79457065-6B14-C18E-830C-6F3A315DFEDC}"/>
              </a:ext>
            </a:extLst>
          </p:cNvPr>
          <p:cNvSpPr>
            <a:spLocks noGrp="1"/>
          </p:cNvSpPr>
          <p:nvPr>
            <p:ph idx="1"/>
          </p:nvPr>
        </p:nvSpPr>
        <p:spPr>
          <a:xfrm>
            <a:off x="581190" y="1296516"/>
            <a:ext cx="4121437" cy="5463754"/>
          </a:xfrm>
        </p:spPr>
        <p:txBody>
          <a:bodyPr/>
          <a:lstStyle/>
          <a:p>
            <a:pPr algn="just">
              <a:lnSpc>
                <a:spcPct val="150000"/>
              </a:lnSpc>
            </a:pPr>
            <a:r>
              <a:rPr lang="en-IN" dirty="0"/>
              <a:t>Fixing rows and columns in a dataset typically involves data preprocessing tasks, such as</a:t>
            </a:r>
          </a:p>
          <a:p>
            <a:pPr lvl="1" algn="just">
              <a:lnSpc>
                <a:spcPct val="150000"/>
              </a:lnSpc>
            </a:pPr>
            <a:r>
              <a:rPr lang="en-IN" sz="1600" dirty="0"/>
              <a:t>removing or handling missing values</a:t>
            </a:r>
          </a:p>
          <a:p>
            <a:pPr lvl="1" algn="just">
              <a:lnSpc>
                <a:spcPct val="150000"/>
              </a:lnSpc>
            </a:pPr>
            <a:r>
              <a:rPr lang="en-IN" sz="1600" dirty="0"/>
              <a:t>filtering rows based on certain conditions</a:t>
            </a:r>
          </a:p>
          <a:p>
            <a:pPr lvl="1" algn="just">
              <a:lnSpc>
                <a:spcPct val="150000"/>
              </a:lnSpc>
            </a:pPr>
            <a:r>
              <a:rPr lang="en-IN" sz="1600" dirty="0"/>
              <a:t>renaming columns</a:t>
            </a:r>
          </a:p>
          <a:p>
            <a:pPr lvl="1" algn="just">
              <a:lnSpc>
                <a:spcPct val="150000"/>
              </a:lnSpc>
            </a:pPr>
            <a:r>
              <a:rPr lang="en-IN" sz="1600" dirty="0"/>
              <a:t>reorganizing the data structure</a:t>
            </a:r>
            <a:r>
              <a:rPr lang="en-IN" dirty="0"/>
              <a:t>.</a:t>
            </a:r>
          </a:p>
        </p:txBody>
      </p:sp>
      <p:sp>
        <p:nvSpPr>
          <p:cNvPr id="4" name="Slide Number Placeholder 3">
            <a:extLst>
              <a:ext uri="{FF2B5EF4-FFF2-40B4-BE49-F238E27FC236}">
                <a16:creationId xmlns:a16="http://schemas.microsoft.com/office/drawing/2014/main" id="{8634F37D-5953-AD06-FD0C-09DB1DCECEC7}"/>
              </a:ext>
            </a:extLst>
          </p:cNvPr>
          <p:cNvSpPr>
            <a:spLocks noGrp="1"/>
          </p:cNvSpPr>
          <p:nvPr>
            <p:ph type="sldNum" sz="quarter" idx="12"/>
          </p:nvPr>
        </p:nvSpPr>
        <p:spPr/>
        <p:txBody>
          <a:bodyPr/>
          <a:lstStyle/>
          <a:p>
            <a:fld id="{3A98EE3D-8CD1-4C3F-BD1C-C98C9596463C}" type="slidenum">
              <a:rPr lang="en-US" smtClean="0"/>
              <a:t>12</a:t>
            </a:fld>
            <a:endParaRPr lang="en-US" dirty="0"/>
          </a:p>
        </p:txBody>
      </p:sp>
      <p:pic>
        <p:nvPicPr>
          <p:cNvPr id="5" name="Picture 4">
            <a:extLst>
              <a:ext uri="{FF2B5EF4-FFF2-40B4-BE49-F238E27FC236}">
                <a16:creationId xmlns:a16="http://schemas.microsoft.com/office/drawing/2014/main" id="{49F89297-A0C0-818D-D920-C16E1C915C30}"/>
              </a:ext>
            </a:extLst>
          </p:cNvPr>
          <p:cNvPicPr>
            <a:picLocks noChangeAspect="1"/>
          </p:cNvPicPr>
          <p:nvPr/>
        </p:nvPicPr>
        <p:blipFill rotWithShape="1">
          <a:blip r:embed="rId2"/>
          <a:srcRect l="2833" r="3695"/>
          <a:stretch/>
        </p:blipFill>
        <p:spPr>
          <a:xfrm>
            <a:off x="4795934" y="2198339"/>
            <a:ext cx="7081934" cy="3918111"/>
          </a:xfrm>
          <a:prstGeom prst="rect">
            <a:avLst/>
          </a:prstGeom>
        </p:spPr>
      </p:pic>
      <p:sp>
        <p:nvSpPr>
          <p:cNvPr id="6" name="TextBox 5">
            <a:hlinkClick r:id="rId3" action="ppaction://hlinksldjump" tooltip="https://drive.google.com/file/d/11g_5dfJgM96HElSvJmrI4fBvjg-W0vgQ/view?usp=sharing"/>
            <a:extLst>
              <a:ext uri="{FF2B5EF4-FFF2-40B4-BE49-F238E27FC236}">
                <a16:creationId xmlns:a16="http://schemas.microsoft.com/office/drawing/2014/main" id="{21257FA2-0092-8165-C4AE-867287757AF4}"/>
              </a:ext>
            </a:extLst>
          </p:cNvPr>
          <p:cNvSpPr txBox="1"/>
          <p:nvPr/>
        </p:nvSpPr>
        <p:spPr>
          <a:xfrm>
            <a:off x="8098973" y="6111326"/>
            <a:ext cx="1981200" cy="338554"/>
          </a:xfrm>
          <a:prstGeom prst="rect">
            <a:avLst/>
          </a:prstGeom>
          <a:noFill/>
        </p:spPr>
        <p:txBody>
          <a:bodyPr wrap="square" rtlCol="0">
            <a:spAutoFit/>
          </a:bodyPr>
          <a:lstStyle/>
          <a:p>
            <a:r>
              <a:rPr lang="en-IN" sz="1600" dirty="0">
                <a:solidFill>
                  <a:schemeClr val="accent1">
                    <a:lumMod val="50000"/>
                  </a:schemeClr>
                </a:solidFill>
                <a:hlinkClick r:id="rId4">
                  <a:extLst>
                    <a:ext uri="{A12FA001-AC4F-418D-AE19-62706E023703}">
                      <ahyp:hlinkClr xmlns:ahyp="http://schemas.microsoft.com/office/drawing/2018/hyperlinkcolor" val="tx"/>
                    </a:ext>
                  </a:extLst>
                </a:hlinkClick>
              </a:rPr>
              <a:t>IMPLEMENTATION</a:t>
            </a:r>
            <a:endParaRPr lang="en-IN" sz="1600" dirty="0">
              <a:solidFill>
                <a:schemeClr val="accent1">
                  <a:lumMod val="50000"/>
                </a:schemeClr>
              </a:solidFill>
            </a:endParaRPr>
          </a:p>
        </p:txBody>
      </p:sp>
    </p:spTree>
    <p:extLst>
      <p:ext uri="{BB962C8B-B14F-4D97-AF65-F5344CB8AC3E}">
        <p14:creationId xmlns:p14="http://schemas.microsoft.com/office/powerpoint/2010/main" val="4109756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12693-2C32-987F-CC90-5BC2C0804ADF}"/>
              </a:ext>
            </a:extLst>
          </p:cNvPr>
          <p:cNvSpPr>
            <a:spLocks noGrp="1"/>
          </p:cNvSpPr>
          <p:nvPr>
            <p:ph type="title"/>
          </p:nvPr>
        </p:nvSpPr>
        <p:spPr>
          <a:xfrm>
            <a:off x="581194" y="480337"/>
            <a:ext cx="11029616" cy="1188720"/>
          </a:xfrm>
        </p:spPr>
        <p:txBody>
          <a:bodyPr/>
          <a:lstStyle/>
          <a:p>
            <a:r>
              <a:rPr lang="en-IN" dirty="0"/>
              <a:t>Quantity and distribution of data</a:t>
            </a:r>
          </a:p>
        </p:txBody>
      </p:sp>
      <p:sp>
        <p:nvSpPr>
          <p:cNvPr id="3" name="Content Placeholder 2">
            <a:extLst>
              <a:ext uri="{FF2B5EF4-FFF2-40B4-BE49-F238E27FC236}">
                <a16:creationId xmlns:a16="http://schemas.microsoft.com/office/drawing/2014/main" id="{39F681D5-BE2A-98B1-C2EB-70089797C053}"/>
              </a:ext>
            </a:extLst>
          </p:cNvPr>
          <p:cNvSpPr>
            <a:spLocks noGrp="1"/>
          </p:cNvSpPr>
          <p:nvPr>
            <p:ph idx="1"/>
          </p:nvPr>
        </p:nvSpPr>
        <p:spPr>
          <a:xfrm>
            <a:off x="581190" y="1669057"/>
            <a:ext cx="6006220" cy="4808504"/>
          </a:xfrm>
        </p:spPr>
        <p:txBody>
          <a:bodyPr>
            <a:normAutofit fontScale="77500" lnSpcReduction="20000"/>
          </a:bodyPr>
          <a:lstStyle/>
          <a:p>
            <a:pPr algn="just">
              <a:lnSpc>
                <a:spcPct val="160000"/>
              </a:lnSpc>
            </a:pPr>
            <a:r>
              <a:rPr lang="en-IN" sz="2100" dirty="0"/>
              <a:t>Quantitative data is data that can be counted or measured in numerical values</a:t>
            </a:r>
          </a:p>
          <a:p>
            <a:pPr algn="just">
              <a:lnSpc>
                <a:spcPct val="160000"/>
              </a:lnSpc>
            </a:pPr>
            <a:r>
              <a:rPr lang="en-IN" sz="2100" dirty="0"/>
              <a:t>E.g., Height in feet, Age in years, and weight in pounds</a:t>
            </a:r>
          </a:p>
          <a:p>
            <a:pPr algn="just">
              <a:lnSpc>
                <a:spcPct val="160000"/>
              </a:lnSpc>
            </a:pPr>
            <a:r>
              <a:rPr lang="en-IN" sz="2100" dirty="0"/>
              <a:t>Qualitative data is the measure of “types” and may represent by name, symbol, or a number code. These are generally categorical variables (E.g., What type)</a:t>
            </a:r>
          </a:p>
          <a:p>
            <a:pPr algn="just">
              <a:lnSpc>
                <a:spcPct val="160000"/>
              </a:lnSpc>
            </a:pPr>
            <a:r>
              <a:rPr lang="en-US" sz="2100" dirty="0"/>
              <a:t>It is important to identify whether the data are quantitative or qualitative as this affects the statistics that can be produced.</a:t>
            </a:r>
          </a:p>
          <a:p>
            <a:pPr algn="just">
              <a:lnSpc>
                <a:spcPct val="160000"/>
              </a:lnSpc>
            </a:pPr>
            <a:r>
              <a:rPr lang="en-US" sz="2100" dirty="0"/>
              <a:t>Quantitative Data – Descriptive Summary Statistics (numerical)</a:t>
            </a:r>
          </a:p>
          <a:p>
            <a:pPr algn="just">
              <a:lnSpc>
                <a:spcPct val="160000"/>
              </a:lnSpc>
            </a:pPr>
            <a:r>
              <a:rPr lang="en-US" sz="2100" dirty="0"/>
              <a:t>Qualitative Data – Inferential Statistics</a:t>
            </a:r>
          </a:p>
          <a:p>
            <a:endParaRPr lang="en-IN" dirty="0"/>
          </a:p>
        </p:txBody>
      </p:sp>
      <p:sp>
        <p:nvSpPr>
          <p:cNvPr id="4" name="Slide Number Placeholder 3">
            <a:extLst>
              <a:ext uri="{FF2B5EF4-FFF2-40B4-BE49-F238E27FC236}">
                <a16:creationId xmlns:a16="http://schemas.microsoft.com/office/drawing/2014/main" id="{78B28B83-F7E3-97DA-DD88-829DBF236977}"/>
              </a:ext>
            </a:extLst>
          </p:cNvPr>
          <p:cNvSpPr>
            <a:spLocks noGrp="1"/>
          </p:cNvSpPr>
          <p:nvPr>
            <p:ph type="sldNum" sz="quarter" idx="12"/>
          </p:nvPr>
        </p:nvSpPr>
        <p:spPr/>
        <p:txBody>
          <a:bodyPr/>
          <a:lstStyle/>
          <a:p>
            <a:fld id="{3A98EE3D-8CD1-4C3F-BD1C-C98C9596463C}" type="slidenum">
              <a:rPr lang="en-US" smtClean="0"/>
              <a:t>13</a:t>
            </a:fld>
            <a:endParaRPr lang="en-US" dirty="0"/>
          </a:p>
        </p:txBody>
      </p:sp>
      <p:pic>
        <p:nvPicPr>
          <p:cNvPr id="2050" name="Picture 2" descr="Quantitative data graph: Frequency count of hours worked per week">
            <a:extLst>
              <a:ext uri="{FF2B5EF4-FFF2-40B4-BE49-F238E27FC236}">
                <a16:creationId xmlns:a16="http://schemas.microsoft.com/office/drawing/2014/main" id="{2C6E50C9-F0AE-7E70-B1A3-2112DB87DC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9988" y="782370"/>
            <a:ext cx="4581525" cy="266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5E757D-044A-803F-584C-F2051A835BE0}"/>
              </a:ext>
            </a:extLst>
          </p:cNvPr>
          <p:cNvPicPr>
            <a:picLocks noChangeAspect="1"/>
          </p:cNvPicPr>
          <p:nvPr/>
        </p:nvPicPr>
        <p:blipFill>
          <a:blip r:embed="rId3"/>
          <a:stretch>
            <a:fillRect/>
          </a:stretch>
        </p:blipFill>
        <p:spPr>
          <a:xfrm>
            <a:off x="7169987" y="3671189"/>
            <a:ext cx="4581525" cy="2752725"/>
          </a:xfrm>
          <a:prstGeom prst="rect">
            <a:avLst/>
          </a:prstGeom>
        </p:spPr>
      </p:pic>
    </p:spTree>
    <p:extLst>
      <p:ext uri="{BB962C8B-B14F-4D97-AF65-F5344CB8AC3E}">
        <p14:creationId xmlns:p14="http://schemas.microsoft.com/office/powerpoint/2010/main" val="1041869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F77139-2E7D-C785-0128-3F5913722C27}"/>
              </a:ext>
            </a:extLst>
          </p:cNvPr>
          <p:cNvSpPr>
            <a:spLocks noGrp="1"/>
          </p:cNvSpPr>
          <p:nvPr>
            <p:ph type="sldNum" sz="quarter" idx="12"/>
          </p:nvPr>
        </p:nvSpPr>
        <p:spPr/>
        <p:txBody>
          <a:bodyPr/>
          <a:lstStyle/>
          <a:p>
            <a:fld id="{3A98EE3D-8CD1-4C3F-BD1C-C98C9596463C}" type="slidenum">
              <a:rPr lang="en-US" smtClean="0"/>
              <a:t>14</a:t>
            </a:fld>
            <a:endParaRPr lang="en-US" dirty="0"/>
          </a:p>
        </p:txBody>
      </p:sp>
      <p:pic>
        <p:nvPicPr>
          <p:cNvPr id="3" name="Picture 2">
            <a:extLst>
              <a:ext uri="{FF2B5EF4-FFF2-40B4-BE49-F238E27FC236}">
                <a16:creationId xmlns:a16="http://schemas.microsoft.com/office/drawing/2014/main" id="{C79B8723-D3B7-99EC-8F97-9425F1FCA2AE}"/>
              </a:ext>
            </a:extLst>
          </p:cNvPr>
          <p:cNvPicPr>
            <a:picLocks noChangeAspect="1"/>
          </p:cNvPicPr>
          <p:nvPr/>
        </p:nvPicPr>
        <p:blipFill>
          <a:blip r:embed="rId2"/>
          <a:stretch>
            <a:fillRect/>
          </a:stretch>
        </p:blipFill>
        <p:spPr>
          <a:xfrm>
            <a:off x="2396217" y="823387"/>
            <a:ext cx="7399565" cy="3954656"/>
          </a:xfrm>
          <a:prstGeom prst="rect">
            <a:avLst/>
          </a:prstGeom>
        </p:spPr>
      </p:pic>
      <p:sp>
        <p:nvSpPr>
          <p:cNvPr id="4" name="TextBox 3">
            <a:extLst>
              <a:ext uri="{FF2B5EF4-FFF2-40B4-BE49-F238E27FC236}">
                <a16:creationId xmlns:a16="http://schemas.microsoft.com/office/drawing/2014/main" id="{508D1356-AC5A-7BB4-E30B-467B4AC3880C}"/>
              </a:ext>
            </a:extLst>
          </p:cNvPr>
          <p:cNvSpPr txBox="1"/>
          <p:nvPr/>
        </p:nvSpPr>
        <p:spPr>
          <a:xfrm>
            <a:off x="657725" y="4966373"/>
            <a:ext cx="10876547" cy="1558375"/>
          </a:xfrm>
          <a:prstGeom prst="rect">
            <a:avLst/>
          </a:prstGeom>
          <a:noFill/>
        </p:spPr>
        <p:txBody>
          <a:bodyPr wrap="square" rtlCol="0">
            <a:spAutoFit/>
          </a:bodyPr>
          <a:lstStyle/>
          <a:p>
            <a:pPr marL="306000" indent="-306000" algn="just" defTabSz="457200">
              <a:lnSpc>
                <a:spcPct val="14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rPr>
              <a:t>The distribution of a statistical dataset is the spread of the data which shows all possible values or intervals of the data and how they occur</a:t>
            </a:r>
          </a:p>
          <a:p>
            <a:pPr marL="306000" indent="-306000" algn="just" defTabSz="457200">
              <a:lnSpc>
                <a:spcPct val="14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rPr>
              <a:t>The distribution provides a parameterized mathematical function which will calculate the probability of any individual observation from the sample space</a:t>
            </a:r>
          </a:p>
        </p:txBody>
      </p:sp>
    </p:spTree>
    <p:extLst>
      <p:ext uri="{BB962C8B-B14F-4D97-AF65-F5344CB8AC3E}">
        <p14:creationId xmlns:p14="http://schemas.microsoft.com/office/powerpoint/2010/main" val="1503818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FE99A-FB4D-E37B-D9F9-66A09DC8DCC4}"/>
              </a:ext>
            </a:extLst>
          </p:cNvPr>
          <p:cNvSpPr>
            <a:spLocks noGrp="1"/>
          </p:cNvSpPr>
          <p:nvPr>
            <p:ph type="ctrTitle"/>
          </p:nvPr>
        </p:nvSpPr>
        <p:spPr/>
        <p:txBody>
          <a:bodyPr>
            <a:normAutofit fontScale="90000"/>
          </a:bodyPr>
          <a:lstStyle/>
          <a:p>
            <a:pPr algn="ctr"/>
            <a:r>
              <a:rPr lang="en-US" dirty="0"/>
              <a:t>analysis of quantity and distribution of data and understanding it by interpreting the columns</a:t>
            </a:r>
            <a:endParaRPr lang="en-IN" dirty="0"/>
          </a:p>
        </p:txBody>
      </p:sp>
      <p:sp>
        <p:nvSpPr>
          <p:cNvPr id="4" name="Slide Number Placeholder 3">
            <a:extLst>
              <a:ext uri="{FF2B5EF4-FFF2-40B4-BE49-F238E27FC236}">
                <a16:creationId xmlns:a16="http://schemas.microsoft.com/office/drawing/2014/main" id="{355804E9-F2F4-F9B1-211D-1CA4394F3462}"/>
              </a:ext>
            </a:extLst>
          </p:cNvPr>
          <p:cNvSpPr>
            <a:spLocks noGrp="1"/>
          </p:cNvSpPr>
          <p:nvPr>
            <p:ph type="sldNum" sz="quarter" idx="12"/>
          </p:nvPr>
        </p:nvSpPr>
        <p:spPr/>
        <p:txBody>
          <a:bodyPr/>
          <a:lstStyle/>
          <a:p>
            <a:fld id="{3A98EE3D-8CD1-4C3F-BD1C-C98C9596463C}" type="slidenum">
              <a:rPr lang="en-US" smtClean="0"/>
              <a:t>15</a:t>
            </a:fld>
            <a:endParaRPr lang="en-US" dirty="0"/>
          </a:p>
        </p:txBody>
      </p:sp>
      <p:sp>
        <p:nvSpPr>
          <p:cNvPr id="5" name="TextBox 4">
            <a:extLst>
              <a:ext uri="{FF2B5EF4-FFF2-40B4-BE49-F238E27FC236}">
                <a16:creationId xmlns:a16="http://schemas.microsoft.com/office/drawing/2014/main" id="{312104BC-837A-FE1B-EE24-055B6A5A3663}"/>
              </a:ext>
            </a:extLst>
          </p:cNvPr>
          <p:cNvSpPr txBox="1"/>
          <p:nvPr/>
        </p:nvSpPr>
        <p:spPr>
          <a:xfrm>
            <a:off x="5167452" y="2495444"/>
            <a:ext cx="1821025" cy="338554"/>
          </a:xfrm>
          <a:prstGeom prst="rect">
            <a:avLst/>
          </a:prstGeom>
          <a:noFill/>
        </p:spPr>
        <p:txBody>
          <a:bodyPr wrap="square" rtlCol="0">
            <a:spAutoFit/>
          </a:bodyPr>
          <a:lstStyle/>
          <a:p>
            <a:r>
              <a:rPr lang="en-IN" sz="1600" dirty="0">
                <a:solidFill>
                  <a:schemeClr val="accent1">
                    <a:lumMod val="50000"/>
                  </a:schemeClr>
                </a:solidFill>
                <a:hlinkClick r:id="rId2" tooltip="https://colab.research.google.com/drive/1U3zjJs7l59hRdpdGqA3fdew71UtJMFMS?usp=sharing">
                  <a:extLst>
                    <a:ext uri="{A12FA001-AC4F-418D-AE19-62706E023703}">
                      <ahyp:hlinkClr xmlns:ahyp="http://schemas.microsoft.com/office/drawing/2018/hyperlinkcolor" val="tx"/>
                    </a:ext>
                  </a:extLst>
                </a:hlinkClick>
              </a:rPr>
              <a:t>IMPLEMENTATION</a:t>
            </a:r>
            <a:endParaRPr lang="en-IN" sz="1600" dirty="0">
              <a:solidFill>
                <a:schemeClr val="accent1">
                  <a:lumMod val="50000"/>
                </a:schemeClr>
              </a:solidFill>
            </a:endParaRPr>
          </a:p>
        </p:txBody>
      </p:sp>
      <p:pic>
        <p:nvPicPr>
          <p:cNvPr id="6" name="Picture 5">
            <a:extLst>
              <a:ext uri="{FF2B5EF4-FFF2-40B4-BE49-F238E27FC236}">
                <a16:creationId xmlns:a16="http://schemas.microsoft.com/office/drawing/2014/main" id="{BD6D83B4-AA88-257C-719A-48AEA367EECD}"/>
              </a:ext>
            </a:extLst>
          </p:cNvPr>
          <p:cNvPicPr>
            <a:picLocks noChangeAspect="1"/>
          </p:cNvPicPr>
          <p:nvPr/>
        </p:nvPicPr>
        <p:blipFill>
          <a:blip r:embed="rId3">
            <a:lum bright="70000" contrast="-70000"/>
          </a:blip>
          <a:stretch>
            <a:fillRect/>
          </a:stretch>
        </p:blipFill>
        <p:spPr>
          <a:xfrm>
            <a:off x="3809261" y="3183092"/>
            <a:ext cx="4537406" cy="3168038"/>
          </a:xfrm>
          <a:prstGeom prst="rect">
            <a:avLst/>
          </a:prstGeom>
        </p:spPr>
      </p:pic>
    </p:spTree>
    <p:extLst>
      <p:ext uri="{BB962C8B-B14F-4D97-AF65-F5344CB8AC3E}">
        <p14:creationId xmlns:p14="http://schemas.microsoft.com/office/powerpoint/2010/main" val="2192511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8D9C3-427E-442E-860A-CEF433451965}"/>
              </a:ext>
            </a:extLst>
          </p:cNvPr>
          <p:cNvSpPr>
            <a:spLocks noGrp="1"/>
          </p:cNvSpPr>
          <p:nvPr>
            <p:ph type="title"/>
          </p:nvPr>
        </p:nvSpPr>
        <p:spPr>
          <a:xfrm>
            <a:off x="581192" y="140421"/>
            <a:ext cx="11029616" cy="1188720"/>
          </a:xfrm>
        </p:spPr>
        <p:txBody>
          <a:bodyPr/>
          <a:lstStyle/>
          <a:p>
            <a:br>
              <a:rPr lang="en-IN" dirty="0"/>
            </a:br>
            <a:r>
              <a:rPr lang="en-IN" dirty="0"/>
              <a:t>impute or remove missing values</a:t>
            </a:r>
          </a:p>
        </p:txBody>
      </p:sp>
      <p:sp>
        <p:nvSpPr>
          <p:cNvPr id="3" name="Content Placeholder 2">
            <a:extLst>
              <a:ext uri="{FF2B5EF4-FFF2-40B4-BE49-F238E27FC236}">
                <a16:creationId xmlns:a16="http://schemas.microsoft.com/office/drawing/2014/main" id="{92021034-1B89-24DF-EF55-9D4643F94061}"/>
              </a:ext>
            </a:extLst>
          </p:cNvPr>
          <p:cNvSpPr>
            <a:spLocks noGrp="1"/>
          </p:cNvSpPr>
          <p:nvPr>
            <p:ph idx="1"/>
          </p:nvPr>
        </p:nvSpPr>
        <p:spPr>
          <a:xfrm>
            <a:off x="581192" y="1435397"/>
            <a:ext cx="11029615" cy="5571893"/>
          </a:xfrm>
        </p:spPr>
        <p:txBody>
          <a:bodyPr>
            <a:normAutofit fontScale="85000" lnSpcReduction="10000"/>
          </a:bodyPr>
          <a:lstStyle/>
          <a:p>
            <a:pPr>
              <a:lnSpc>
                <a:spcPct val="150000"/>
              </a:lnSpc>
            </a:pPr>
            <a:r>
              <a:rPr lang="en-US" dirty="0"/>
              <a:t>Missing values are data points in a dataset that do not have an assigned value or information for a particular</a:t>
            </a:r>
            <a:br>
              <a:rPr lang="en-US" dirty="0"/>
            </a:br>
            <a:r>
              <a:rPr lang="en-US" dirty="0"/>
              <a:t>feature (variable) or observation (row).</a:t>
            </a:r>
          </a:p>
          <a:p>
            <a:pPr algn="just">
              <a:lnSpc>
                <a:spcPct val="150000"/>
              </a:lnSpc>
            </a:pPr>
            <a:r>
              <a:rPr lang="en-US" b="0" i="0" dirty="0">
                <a:solidFill>
                  <a:srgbClr val="374151"/>
                </a:solidFill>
                <a:effectLst/>
                <a:latin typeface="Söhne"/>
              </a:rPr>
              <a:t>These missing values are often represented by special placeholders like "</a:t>
            </a:r>
            <a:r>
              <a:rPr lang="en-US" b="1" i="0" dirty="0">
                <a:solidFill>
                  <a:srgbClr val="374151"/>
                </a:solidFill>
                <a:effectLst/>
                <a:latin typeface="Söhne"/>
              </a:rPr>
              <a:t>NaN</a:t>
            </a:r>
            <a:r>
              <a:rPr lang="en-US" b="0" i="0" dirty="0">
                <a:solidFill>
                  <a:srgbClr val="374151"/>
                </a:solidFill>
                <a:effectLst/>
                <a:latin typeface="Söhne"/>
              </a:rPr>
              <a:t>" (Not-a-Number), "</a:t>
            </a:r>
            <a:r>
              <a:rPr lang="en-US" b="1" i="0" dirty="0">
                <a:solidFill>
                  <a:srgbClr val="374151"/>
                </a:solidFill>
                <a:effectLst/>
                <a:latin typeface="Söhne"/>
              </a:rPr>
              <a:t>None</a:t>
            </a:r>
            <a:r>
              <a:rPr lang="en-US" b="0" i="0" dirty="0">
                <a:solidFill>
                  <a:srgbClr val="374151"/>
                </a:solidFill>
                <a:effectLst/>
                <a:latin typeface="Söhne"/>
              </a:rPr>
              <a:t>," or simply left blank.</a:t>
            </a:r>
          </a:p>
          <a:p>
            <a:pPr algn="just">
              <a:lnSpc>
                <a:spcPct val="150000"/>
              </a:lnSpc>
            </a:pPr>
            <a:r>
              <a:rPr lang="en-US" b="0" i="0" dirty="0">
                <a:solidFill>
                  <a:srgbClr val="374151"/>
                </a:solidFill>
                <a:effectLst/>
                <a:latin typeface="Söhne"/>
              </a:rPr>
              <a:t>Handling missing values is a critical step in data preprocessing, as they can adversely affect the quality and reliability of your analyses and machine learning models</a:t>
            </a:r>
            <a:endParaRPr lang="en-US" dirty="0">
              <a:solidFill>
                <a:srgbClr val="374151"/>
              </a:solidFill>
              <a:latin typeface="Söhne"/>
            </a:endParaRPr>
          </a:p>
          <a:p>
            <a:pPr algn="just">
              <a:lnSpc>
                <a:spcPct val="150000"/>
              </a:lnSpc>
            </a:pPr>
            <a:r>
              <a:rPr lang="en-US" b="1" dirty="0">
                <a:solidFill>
                  <a:srgbClr val="374151"/>
                </a:solidFill>
                <a:latin typeface="Söhne"/>
              </a:rPr>
              <a:t>Deletion:</a:t>
            </a:r>
          </a:p>
          <a:p>
            <a:pPr lvl="1" algn="just">
              <a:lnSpc>
                <a:spcPct val="150000"/>
              </a:lnSpc>
            </a:pPr>
            <a:r>
              <a:rPr lang="en-US" dirty="0">
                <a:solidFill>
                  <a:srgbClr val="374151"/>
                </a:solidFill>
                <a:latin typeface="Söhne"/>
              </a:rPr>
              <a:t>Listwise Deletion – remove entire row with missing values</a:t>
            </a:r>
          </a:p>
          <a:p>
            <a:pPr lvl="1" algn="just">
              <a:lnSpc>
                <a:spcPct val="150000"/>
              </a:lnSpc>
            </a:pPr>
            <a:r>
              <a:rPr lang="en-US" dirty="0">
                <a:solidFill>
                  <a:srgbClr val="374151"/>
                </a:solidFill>
                <a:latin typeface="Söhne"/>
              </a:rPr>
              <a:t>Column Deletion – remove entire column (feature) with high percentage of missing values</a:t>
            </a:r>
          </a:p>
          <a:p>
            <a:pPr algn="just">
              <a:lnSpc>
                <a:spcPct val="150000"/>
              </a:lnSpc>
            </a:pPr>
            <a:r>
              <a:rPr lang="en-IN" b="1" dirty="0"/>
              <a:t>Imputation:</a:t>
            </a:r>
          </a:p>
          <a:p>
            <a:pPr lvl="1" algn="just">
              <a:lnSpc>
                <a:spcPct val="150000"/>
              </a:lnSpc>
            </a:pPr>
            <a:r>
              <a:rPr lang="en-IN" dirty="0"/>
              <a:t>Replace it with measures of central tendance (Mean, Median, and Mode)</a:t>
            </a:r>
          </a:p>
          <a:p>
            <a:pPr lvl="1" algn="just">
              <a:lnSpc>
                <a:spcPct val="150000"/>
              </a:lnSpc>
            </a:pPr>
            <a:r>
              <a:rPr lang="en-IN" dirty="0"/>
              <a:t>Forward Fill or Backward Fill (time series data)</a:t>
            </a:r>
          </a:p>
          <a:p>
            <a:pPr lvl="1" algn="just">
              <a:lnSpc>
                <a:spcPct val="150000"/>
              </a:lnSpc>
            </a:pPr>
            <a:r>
              <a:rPr lang="en-IN" dirty="0"/>
              <a:t>Linear Interpolation</a:t>
            </a:r>
          </a:p>
          <a:p>
            <a:pPr algn="just">
              <a:lnSpc>
                <a:spcPct val="150000"/>
              </a:lnSpc>
            </a:pPr>
            <a:r>
              <a:rPr lang="en-IN" b="1" dirty="0"/>
              <a:t>Missing Value Indicators </a:t>
            </a:r>
            <a:r>
              <a:rPr lang="en-IN" dirty="0"/>
              <a:t>– preserve information about the presence of missing values</a:t>
            </a:r>
          </a:p>
          <a:p>
            <a:pPr algn="just">
              <a:lnSpc>
                <a:spcPct val="150000"/>
              </a:lnSpc>
            </a:pPr>
            <a:r>
              <a:rPr lang="en-IN" b="1" dirty="0"/>
              <a:t>Domain-specific Imputation </a:t>
            </a:r>
            <a:r>
              <a:rPr lang="en-IN" dirty="0"/>
              <a:t>– domain knowledge or external data sources to impute</a:t>
            </a:r>
          </a:p>
          <a:p>
            <a:pPr lvl="1" algn="just">
              <a:lnSpc>
                <a:spcPct val="150000"/>
              </a:lnSpc>
            </a:pPr>
            <a:endParaRPr lang="en-IN" dirty="0"/>
          </a:p>
        </p:txBody>
      </p:sp>
      <p:sp>
        <p:nvSpPr>
          <p:cNvPr id="4" name="Slide Number Placeholder 3">
            <a:extLst>
              <a:ext uri="{FF2B5EF4-FFF2-40B4-BE49-F238E27FC236}">
                <a16:creationId xmlns:a16="http://schemas.microsoft.com/office/drawing/2014/main" id="{2B1E1BED-331A-257F-B079-2DE9344D2386}"/>
              </a:ext>
            </a:extLst>
          </p:cNvPr>
          <p:cNvSpPr>
            <a:spLocks noGrp="1"/>
          </p:cNvSpPr>
          <p:nvPr>
            <p:ph type="sldNum" sz="quarter" idx="12"/>
          </p:nvPr>
        </p:nvSpPr>
        <p:spPr/>
        <p:txBody>
          <a:bodyPr/>
          <a:lstStyle/>
          <a:p>
            <a:fld id="{3A98EE3D-8CD1-4C3F-BD1C-C98C9596463C}" type="slidenum">
              <a:rPr lang="en-US" smtClean="0"/>
              <a:t>16</a:t>
            </a:fld>
            <a:endParaRPr lang="en-US" dirty="0"/>
          </a:p>
        </p:txBody>
      </p:sp>
      <p:pic>
        <p:nvPicPr>
          <p:cNvPr id="5" name="Picture 4">
            <a:extLst>
              <a:ext uri="{FF2B5EF4-FFF2-40B4-BE49-F238E27FC236}">
                <a16:creationId xmlns:a16="http://schemas.microsoft.com/office/drawing/2014/main" id="{09525DBA-1049-39AA-CF53-1F672E2E8A13}"/>
              </a:ext>
            </a:extLst>
          </p:cNvPr>
          <p:cNvPicPr>
            <a:picLocks noChangeAspect="1"/>
          </p:cNvPicPr>
          <p:nvPr/>
        </p:nvPicPr>
        <p:blipFill rotWithShape="1">
          <a:blip r:embed="rId2"/>
          <a:srcRect l="11040" t="36735" r="11626" b="24625"/>
          <a:stretch/>
        </p:blipFill>
        <p:spPr>
          <a:xfrm>
            <a:off x="9166187" y="702156"/>
            <a:ext cx="2444620" cy="11270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6DC06869-FD97-0240-1165-77CC79AD4FA1}"/>
              </a:ext>
            </a:extLst>
          </p:cNvPr>
          <p:cNvPicPr>
            <a:picLocks noChangeAspect="1"/>
          </p:cNvPicPr>
          <p:nvPr/>
        </p:nvPicPr>
        <p:blipFill>
          <a:blip r:embed="rId3"/>
          <a:stretch>
            <a:fillRect/>
          </a:stretch>
        </p:blipFill>
        <p:spPr>
          <a:xfrm>
            <a:off x="6988629" y="3135346"/>
            <a:ext cx="4752807" cy="2565819"/>
          </a:xfrm>
          <a:prstGeom prst="rect">
            <a:avLst/>
          </a:prstGeom>
          <a:ln>
            <a:solidFill>
              <a:schemeClr val="accent1"/>
            </a:solidFill>
            <a:prstDash val="dash"/>
          </a:ln>
        </p:spPr>
      </p:pic>
      <p:sp>
        <p:nvSpPr>
          <p:cNvPr id="7" name="TextBox 6">
            <a:extLst>
              <a:ext uri="{FF2B5EF4-FFF2-40B4-BE49-F238E27FC236}">
                <a16:creationId xmlns:a16="http://schemas.microsoft.com/office/drawing/2014/main" id="{024C2F27-751D-A086-F579-0816499C58CC}"/>
              </a:ext>
            </a:extLst>
          </p:cNvPr>
          <p:cNvSpPr txBox="1"/>
          <p:nvPr/>
        </p:nvSpPr>
        <p:spPr>
          <a:xfrm>
            <a:off x="8473959" y="5723985"/>
            <a:ext cx="1782146" cy="338554"/>
          </a:xfrm>
          <a:prstGeom prst="rect">
            <a:avLst/>
          </a:prstGeom>
          <a:noFill/>
        </p:spPr>
        <p:txBody>
          <a:bodyPr wrap="square" rtlCol="0">
            <a:spAutoFit/>
          </a:bodyPr>
          <a:lstStyle/>
          <a:p>
            <a:r>
              <a:rPr lang="en-IN" sz="1600" dirty="0">
                <a:hlinkClick r:id="rId4" tooltip="https://colab.research.google.com/drive/1VI2qlKrNX5e12mTgw4c_M-jD9haLwqJH?usp=sharing"/>
              </a:rPr>
              <a:t>IMPLEMENTATION</a:t>
            </a:r>
            <a:endParaRPr lang="en-IN" sz="1600" dirty="0"/>
          </a:p>
        </p:txBody>
      </p:sp>
    </p:spTree>
    <p:extLst>
      <p:ext uri="{BB962C8B-B14F-4D97-AF65-F5344CB8AC3E}">
        <p14:creationId xmlns:p14="http://schemas.microsoft.com/office/powerpoint/2010/main" val="2093000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34345-E637-20C0-ED98-DCD9F48A5387}"/>
              </a:ext>
            </a:extLst>
          </p:cNvPr>
          <p:cNvSpPr>
            <a:spLocks noGrp="1"/>
          </p:cNvSpPr>
          <p:nvPr>
            <p:ph type="ctrTitle"/>
          </p:nvPr>
        </p:nvSpPr>
        <p:spPr>
          <a:xfrm>
            <a:off x="599223" y="692018"/>
            <a:ext cx="10993549" cy="1475013"/>
          </a:xfrm>
        </p:spPr>
        <p:txBody>
          <a:bodyPr>
            <a:normAutofit/>
          </a:bodyPr>
          <a:lstStyle/>
          <a:p>
            <a:pPr algn="ctr"/>
            <a:r>
              <a:rPr lang="en-US" sz="3200" dirty="0"/>
              <a:t>analysis of data quality issues and perform various techniques for missing value imputation</a:t>
            </a:r>
            <a:endParaRPr lang="en-IN" sz="3200" dirty="0"/>
          </a:p>
        </p:txBody>
      </p:sp>
      <p:sp>
        <p:nvSpPr>
          <p:cNvPr id="4" name="Slide Number Placeholder 3">
            <a:extLst>
              <a:ext uri="{FF2B5EF4-FFF2-40B4-BE49-F238E27FC236}">
                <a16:creationId xmlns:a16="http://schemas.microsoft.com/office/drawing/2014/main" id="{3BB2062C-B5E9-5E4C-62CD-C2E3D14E9650}"/>
              </a:ext>
            </a:extLst>
          </p:cNvPr>
          <p:cNvSpPr>
            <a:spLocks noGrp="1"/>
          </p:cNvSpPr>
          <p:nvPr>
            <p:ph type="sldNum" sz="quarter" idx="12"/>
          </p:nvPr>
        </p:nvSpPr>
        <p:spPr/>
        <p:txBody>
          <a:bodyPr/>
          <a:lstStyle/>
          <a:p>
            <a:fld id="{3A98EE3D-8CD1-4C3F-BD1C-C98C9596463C}" type="slidenum">
              <a:rPr lang="en-US" smtClean="0"/>
              <a:t>17</a:t>
            </a:fld>
            <a:endParaRPr lang="en-US" dirty="0"/>
          </a:p>
        </p:txBody>
      </p:sp>
      <p:sp>
        <p:nvSpPr>
          <p:cNvPr id="5" name="TextBox 4">
            <a:extLst>
              <a:ext uri="{FF2B5EF4-FFF2-40B4-BE49-F238E27FC236}">
                <a16:creationId xmlns:a16="http://schemas.microsoft.com/office/drawing/2014/main" id="{4E092963-3D01-7D81-7E52-811109472999}"/>
              </a:ext>
            </a:extLst>
          </p:cNvPr>
          <p:cNvSpPr txBox="1"/>
          <p:nvPr/>
        </p:nvSpPr>
        <p:spPr>
          <a:xfrm>
            <a:off x="4010605" y="2167031"/>
            <a:ext cx="4170783" cy="369332"/>
          </a:xfrm>
          <a:prstGeom prst="rect">
            <a:avLst/>
          </a:prstGeom>
          <a:noFill/>
        </p:spPr>
        <p:txBody>
          <a:bodyPr wrap="square" rtlCol="0">
            <a:spAutoFit/>
          </a:bodyPr>
          <a:lstStyle/>
          <a:p>
            <a:r>
              <a:rPr lang="en-IN" dirty="0">
                <a:hlinkClick r:id="rId2" tooltip="https://colab.research.google.com/drive/19qLsR7Rf9quYwwm_V-XEbngjDisF3DlO?usp=sharing"/>
              </a:rPr>
              <a:t>Missing Value Imputation – Bank Dataset</a:t>
            </a:r>
            <a:endParaRPr lang="en-IN" dirty="0"/>
          </a:p>
        </p:txBody>
      </p:sp>
      <p:pic>
        <p:nvPicPr>
          <p:cNvPr id="6" name="Picture 5">
            <a:extLst>
              <a:ext uri="{FF2B5EF4-FFF2-40B4-BE49-F238E27FC236}">
                <a16:creationId xmlns:a16="http://schemas.microsoft.com/office/drawing/2014/main" id="{E5181FE6-7AE2-7D27-D2FB-399D4BDD288B}"/>
              </a:ext>
            </a:extLst>
          </p:cNvPr>
          <p:cNvPicPr>
            <a:picLocks noChangeAspect="1"/>
          </p:cNvPicPr>
          <p:nvPr/>
        </p:nvPicPr>
        <p:blipFill rotWithShape="1">
          <a:blip r:embed="rId3"/>
          <a:srcRect t="4655"/>
          <a:stretch/>
        </p:blipFill>
        <p:spPr>
          <a:xfrm>
            <a:off x="1908254" y="2864776"/>
            <a:ext cx="8375489" cy="3595850"/>
          </a:xfrm>
          <a:prstGeom prst="rect">
            <a:avLst/>
          </a:prstGeom>
        </p:spPr>
      </p:pic>
      <p:sp>
        <p:nvSpPr>
          <p:cNvPr id="7" name="Rectangle 6">
            <a:extLst>
              <a:ext uri="{FF2B5EF4-FFF2-40B4-BE49-F238E27FC236}">
                <a16:creationId xmlns:a16="http://schemas.microsoft.com/office/drawing/2014/main" id="{F2CAE62C-BD24-9B23-CC9B-8330F1EECC0D}"/>
              </a:ext>
            </a:extLst>
          </p:cNvPr>
          <p:cNvSpPr/>
          <p:nvPr/>
        </p:nvSpPr>
        <p:spPr>
          <a:xfrm>
            <a:off x="10283743" y="2864776"/>
            <a:ext cx="1594126" cy="359585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Rectangle 7">
            <a:extLst>
              <a:ext uri="{FF2B5EF4-FFF2-40B4-BE49-F238E27FC236}">
                <a16:creationId xmlns:a16="http://schemas.microsoft.com/office/drawing/2014/main" id="{2E9F3AB0-2878-7B56-4598-FC4C55D7FA89}"/>
              </a:ext>
            </a:extLst>
          </p:cNvPr>
          <p:cNvSpPr/>
          <p:nvPr/>
        </p:nvSpPr>
        <p:spPr>
          <a:xfrm>
            <a:off x="314128" y="2864776"/>
            <a:ext cx="1594126" cy="359585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565834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5418-19AF-AEF6-B759-20AC452C66FC}"/>
              </a:ext>
            </a:extLst>
          </p:cNvPr>
          <p:cNvSpPr>
            <a:spLocks noGrp="1"/>
          </p:cNvSpPr>
          <p:nvPr>
            <p:ph type="title"/>
          </p:nvPr>
        </p:nvSpPr>
        <p:spPr>
          <a:xfrm>
            <a:off x="581192" y="499048"/>
            <a:ext cx="11029616" cy="1188720"/>
          </a:xfrm>
        </p:spPr>
        <p:txBody>
          <a:bodyPr/>
          <a:lstStyle/>
          <a:p>
            <a:r>
              <a:rPr lang="en-IN" dirty="0"/>
              <a:t>Handling outliers</a:t>
            </a:r>
          </a:p>
        </p:txBody>
      </p:sp>
      <p:sp>
        <p:nvSpPr>
          <p:cNvPr id="3" name="Content Placeholder 2">
            <a:extLst>
              <a:ext uri="{FF2B5EF4-FFF2-40B4-BE49-F238E27FC236}">
                <a16:creationId xmlns:a16="http://schemas.microsoft.com/office/drawing/2014/main" id="{D70ABA38-8E95-5140-5171-2F23F3053EB1}"/>
              </a:ext>
            </a:extLst>
          </p:cNvPr>
          <p:cNvSpPr>
            <a:spLocks noGrp="1"/>
          </p:cNvSpPr>
          <p:nvPr>
            <p:ph idx="1"/>
          </p:nvPr>
        </p:nvSpPr>
        <p:spPr>
          <a:xfrm>
            <a:off x="581192" y="1611757"/>
            <a:ext cx="11029615" cy="3634486"/>
          </a:xfrm>
        </p:spPr>
        <p:txBody>
          <a:bodyPr/>
          <a:lstStyle/>
          <a:p>
            <a:pPr>
              <a:lnSpc>
                <a:spcPct val="140000"/>
              </a:lnSpc>
            </a:pPr>
            <a:r>
              <a:rPr lang="en-US" sz="1400" dirty="0"/>
              <a:t>Outliers are data points that significantly differ from the majority of data points in a dataset. </a:t>
            </a:r>
          </a:p>
          <a:p>
            <a:pPr>
              <a:lnSpc>
                <a:spcPct val="140000"/>
              </a:lnSpc>
            </a:pPr>
            <a:r>
              <a:rPr lang="en-US" sz="1400" dirty="0"/>
              <a:t>They are observations that are distant from other observations and can be either unusually high (positive outliers) or unusually low (negative outliers) with respect to the central tendency of the data.</a:t>
            </a:r>
          </a:p>
          <a:p>
            <a:pPr>
              <a:lnSpc>
                <a:spcPct val="140000"/>
              </a:lnSpc>
            </a:pPr>
            <a:r>
              <a:rPr lang="en-US" sz="1400" dirty="0"/>
              <a:t>Outliers can occur due to various reasons, including data entry errors, measurement errors, natural variation, or rare events.</a:t>
            </a:r>
          </a:p>
          <a:p>
            <a:pPr>
              <a:lnSpc>
                <a:spcPct val="140000"/>
              </a:lnSpc>
            </a:pPr>
            <a:r>
              <a:rPr lang="en-US" sz="1400" dirty="0"/>
              <a:t>Identify and Visualize Outliers</a:t>
            </a:r>
            <a:r>
              <a:rPr lang="en-IN" sz="1400" dirty="0"/>
              <a:t> – boxplots, scatter plots</a:t>
            </a:r>
          </a:p>
          <a:p>
            <a:pPr>
              <a:lnSpc>
                <a:spcPct val="140000"/>
              </a:lnSpc>
            </a:pPr>
            <a:r>
              <a:rPr lang="en-IN" sz="1400" dirty="0"/>
              <a:t>IQR Method</a:t>
            </a:r>
          </a:p>
          <a:p>
            <a:pPr>
              <a:lnSpc>
                <a:spcPct val="140000"/>
              </a:lnSpc>
            </a:pPr>
            <a:r>
              <a:rPr lang="en-IN" sz="1400" dirty="0"/>
              <a:t>Z-Score Method</a:t>
            </a:r>
          </a:p>
          <a:p>
            <a:pPr>
              <a:lnSpc>
                <a:spcPct val="140000"/>
              </a:lnSpc>
            </a:pPr>
            <a:r>
              <a:rPr lang="en-IN" sz="1400" dirty="0"/>
              <a:t>Visualization and Domain Knowledge – Validation</a:t>
            </a:r>
          </a:p>
        </p:txBody>
      </p:sp>
      <p:sp>
        <p:nvSpPr>
          <p:cNvPr id="4" name="Slide Number Placeholder 3">
            <a:extLst>
              <a:ext uri="{FF2B5EF4-FFF2-40B4-BE49-F238E27FC236}">
                <a16:creationId xmlns:a16="http://schemas.microsoft.com/office/drawing/2014/main" id="{EFEBAE06-4E7B-5E05-01CE-DBEBF594FA15}"/>
              </a:ext>
            </a:extLst>
          </p:cNvPr>
          <p:cNvSpPr>
            <a:spLocks noGrp="1"/>
          </p:cNvSpPr>
          <p:nvPr>
            <p:ph type="sldNum" sz="quarter" idx="12"/>
          </p:nvPr>
        </p:nvSpPr>
        <p:spPr/>
        <p:txBody>
          <a:bodyPr/>
          <a:lstStyle/>
          <a:p>
            <a:fld id="{3A98EE3D-8CD1-4C3F-BD1C-C98C9596463C}" type="slidenum">
              <a:rPr lang="en-US" smtClean="0"/>
              <a:t>18</a:t>
            </a:fld>
            <a:endParaRPr lang="en-US" dirty="0"/>
          </a:p>
        </p:txBody>
      </p:sp>
      <p:pic>
        <p:nvPicPr>
          <p:cNvPr id="3074" name="Picture 2" descr="Outliers: Definition and Examples in Python - Shiksha Online">
            <a:extLst>
              <a:ext uri="{FF2B5EF4-FFF2-40B4-BE49-F238E27FC236}">
                <a16:creationId xmlns:a16="http://schemas.microsoft.com/office/drawing/2014/main" id="{602990C9-7C6D-EF71-5BEA-58213FDB4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1084" y="3429000"/>
            <a:ext cx="5949723" cy="29600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C5D634-5FE2-9902-5224-5DDAA1B9D18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388706" y="5094222"/>
            <a:ext cx="2837026" cy="1595827"/>
          </a:xfrm>
          <a:prstGeom prst="rect">
            <a:avLst/>
          </a:prstGeom>
        </p:spPr>
      </p:pic>
    </p:spTree>
    <p:extLst>
      <p:ext uri="{BB962C8B-B14F-4D97-AF65-F5344CB8AC3E}">
        <p14:creationId xmlns:p14="http://schemas.microsoft.com/office/powerpoint/2010/main" val="1513698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9C277-80B7-A9E1-28B7-16E64249F281}"/>
              </a:ext>
            </a:extLst>
          </p:cNvPr>
          <p:cNvSpPr>
            <a:spLocks noGrp="1"/>
          </p:cNvSpPr>
          <p:nvPr>
            <p:ph type="title"/>
          </p:nvPr>
        </p:nvSpPr>
        <p:spPr/>
        <p:txBody>
          <a:bodyPr/>
          <a:lstStyle/>
          <a:p>
            <a:r>
              <a:rPr lang="en-IN" dirty="0"/>
              <a:t>.. Using boxplot (iqr method)</a:t>
            </a:r>
          </a:p>
        </p:txBody>
      </p:sp>
      <p:sp>
        <p:nvSpPr>
          <p:cNvPr id="3" name="Content Placeholder 2">
            <a:extLst>
              <a:ext uri="{FF2B5EF4-FFF2-40B4-BE49-F238E27FC236}">
                <a16:creationId xmlns:a16="http://schemas.microsoft.com/office/drawing/2014/main" id="{84462665-852A-93BB-DA92-F5E0FB12D5BF}"/>
              </a:ext>
            </a:extLst>
          </p:cNvPr>
          <p:cNvSpPr>
            <a:spLocks noGrp="1"/>
          </p:cNvSpPr>
          <p:nvPr>
            <p:ph idx="1"/>
          </p:nvPr>
        </p:nvSpPr>
        <p:spPr>
          <a:xfrm>
            <a:off x="581192" y="1480604"/>
            <a:ext cx="11029615" cy="4448175"/>
          </a:xfrm>
        </p:spPr>
        <p:txBody>
          <a:bodyPr/>
          <a:lstStyle/>
          <a:p>
            <a:pPr algn="just">
              <a:lnSpc>
                <a:spcPct val="150000"/>
              </a:lnSpc>
            </a:pPr>
            <a:r>
              <a:rPr lang="en-IN" dirty="0"/>
              <a:t>This method helps evaluating the data into quartiles (25% percentile, 50% percentile and 75% percentile ).</a:t>
            </a:r>
          </a:p>
          <a:p>
            <a:pPr algn="just">
              <a:lnSpc>
                <a:spcPct val="150000"/>
              </a:lnSpc>
            </a:pPr>
            <a:r>
              <a:rPr lang="en-US" b="0" i="0" dirty="0">
                <a:solidFill>
                  <a:srgbClr val="555555"/>
                </a:solidFill>
                <a:effectLst/>
                <a:latin typeface="Open Sans" panose="020B0606030504020204" pitchFamily="34" charset="0"/>
              </a:rPr>
              <a:t>We calculate the interquartile range (IQR) and identify the data points that lie outside the range.</a:t>
            </a:r>
            <a:endParaRPr lang="en-IN" b="0" i="0" dirty="0">
              <a:solidFill>
                <a:srgbClr val="555555"/>
              </a:solidFill>
              <a:effectLst/>
              <a:latin typeface="Open Sans" panose="020B0606030504020204" pitchFamily="34" charset="0"/>
            </a:endParaRPr>
          </a:p>
          <a:p>
            <a:pPr algn="just">
              <a:lnSpc>
                <a:spcPct val="150000"/>
              </a:lnSpc>
            </a:pPr>
            <a:r>
              <a:rPr lang="en-IN" dirty="0">
                <a:solidFill>
                  <a:srgbClr val="555555"/>
                </a:solidFill>
                <a:latin typeface="Open Sans" panose="020B0606030504020204" pitchFamily="34" charset="0"/>
              </a:rPr>
              <a:t>Formula to </a:t>
            </a:r>
            <a:r>
              <a:rPr lang="en-US" b="0" i="0" dirty="0">
                <a:solidFill>
                  <a:srgbClr val="555555"/>
                </a:solidFill>
                <a:effectLst/>
                <a:latin typeface="Open Sans" panose="020B0606030504020204" pitchFamily="34" charset="0"/>
              </a:rPr>
              <a:t>calculate the upper and lower data limits is as follows:</a:t>
            </a:r>
          </a:p>
          <a:p>
            <a:pPr lvl="1" algn="just">
              <a:lnSpc>
                <a:spcPct val="150000"/>
              </a:lnSpc>
            </a:pPr>
            <a:r>
              <a:rPr lang="en-US" b="1" i="0" dirty="0">
                <a:solidFill>
                  <a:srgbClr val="555555"/>
                </a:solidFill>
                <a:effectLst/>
                <a:latin typeface="Open Sans" panose="020B0606030504020204" pitchFamily="34" charset="0"/>
              </a:rPr>
              <a:t>Lower range limit = </a:t>
            </a:r>
            <a:r>
              <a:rPr lang="en-US" b="0" i="0" dirty="0">
                <a:solidFill>
                  <a:srgbClr val="555555"/>
                </a:solidFill>
                <a:effectLst/>
                <a:latin typeface="Open Sans" panose="020B0606030504020204" pitchFamily="34" charset="0"/>
              </a:rPr>
              <a:t>Q1 – (1.5* IQR)</a:t>
            </a:r>
          </a:p>
          <a:p>
            <a:pPr lvl="1" algn="just">
              <a:lnSpc>
                <a:spcPct val="150000"/>
              </a:lnSpc>
            </a:pPr>
            <a:r>
              <a:rPr lang="en-US" b="1" i="0" dirty="0">
                <a:solidFill>
                  <a:srgbClr val="555555"/>
                </a:solidFill>
                <a:effectLst/>
                <a:latin typeface="Open Sans" panose="020B0606030504020204" pitchFamily="34" charset="0"/>
              </a:rPr>
              <a:t>Higher range limit </a:t>
            </a:r>
            <a:r>
              <a:rPr lang="en-US" b="0" i="0" dirty="0">
                <a:solidFill>
                  <a:srgbClr val="555555"/>
                </a:solidFill>
                <a:effectLst/>
                <a:latin typeface="Open Sans" panose="020B0606030504020204" pitchFamily="34" charset="0"/>
              </a:rPr>
              <a:t>= Q3 + (1.5*IQR)</a:t>
            </a:r>
          </a:p>
          <a:p>
            <a:pPr algn="just">
              <a:lnSpc>
                <a:spcPct val="150000"/>
              </a:lnSpc>
            </a:pPr>
            <a:r>
              <a:rPr lang="en-IN" b="1" dirty="0" err="1">
                <a:solidFill>
                  <a:srgbClr val="555555"/>
                </a:solidFill>
                <a:latin typeface="Open Sans" panose="020B0606030504020204" pitchFamily="34" charset="0"/>
              </a:rPr>
              <a:t>plt.boxplot</a:t>
            </a:r>
            <a:r>
              <a:rPr lang="en-IN" b="1" dirty="0">
                <a:solidFill>
                  <a:srgbClr val="555555"/>
                </a:solidFill>
                <a:latin typeface="Open Sans" panose="020B0606030504020204" pitchFamily="34" charset="0"/>
              </a:rPr>
              <a:t>()</a:t>
            </a:r>
          </a:p>
          <a:p>
            <a:pPr algn="just">
              <a:lnSpc>
                <a:spcPct val="150000"/>
              </a:lnSpc>
            </a:pPr>
            <a:r>
              <a:rPr lang="en-IN" b="1" i="0" dirty="0">
                <a:solidFill>
                  <a:srgbClr val="555555"/>
                </a:solidFill>
                <a:effectLst/>
                <a:latin typeface="Open Sans" panose="020B0606030504020204" pitchFamily="34" charset="0"/>
              </a:rPr>
              <a:t>p</a:t>
            </a:r>
            <a:r>
              <a:rPr lang="en-US" b="1" i="0" dirty="0" err="1">
                <a:solidFill>
                  <a:srgbClr val="555555"/>
                </a:solidFill>
                <a:effectLst/>
                <a:latin typeface="Open Sans" panose="020B0606030504020204" pitchFamily="34" charset="0"/>
              </a:rPr>
              <a:t>andas.quantile</a:t>
            </a:r>
            <a:r>
              <a:rPr lang="en-US" b="1" i="0" dirty="0">
                <a:solidFill>
                  <a:srgbClr val="555555"/>
                </a:solidFill>
                <a:effectLst/>
                <a:latin typeface="Open Sans" panose="020B0606030504020204" pitchFamily="34" charset="0"/>
              </a:rPr>
              <a:t>()</a:t>
            </a:r>
          </a:p>
        </p:txBody>
      </p:sp>
      <p:sp>
        <p:nvSpPr>
          <p:cNvPr id="4" name="Slide Number Placeholder 3">
            <a:extLst>
              <a:ext uri="{FF2B5EF4-FFF2-40B4-BE49-F238E27FC236}">
                <a16:creationId xmlns:a16="http://schemas.microsoft.com/office/drawing/2014/main" id="{D5DFC31F-DA5F-259F-FA6E-B67D3B9FA5BD}"/>
              </a:ext>
            </a:extLst>
          </p:cNvPr>
          <p:cNvSpPr>
            <a:spLocks noGrp="1"/>
          </p:cNvSpPr>
          <p:nvPr>
            <p:ph type="sldNum" sz="quarter" idx="12"/>
          </p:nvPr>
        </p:nvSpPr>
        <p:spPr/>
        <p:txBody>
          <a:bodyPr/>
          <a:lstStyle/>
          <a:p>
            <a:fld id="{3A98EE3D-8CD1-4C3F-BD1C-C98C9596463C}" type="slidenum">
              <a:rPr lang="en-US" smtClean="0"/>
              <a:t>19</a:t>
            </a:fld>
            <a:endParaRPr lang="en-US" dirty="0"/>
          </a:p>
        </p:txBody>
      </p:sp>
      <p:pic>
        <p:nvPicPr>
          <p:cNvPr id="5" name="Picture 4">
            <a:extLst>
              <a:ext uri="{FF2B5EF4-FFF2-40B4-BE49-F238E27FC236}">
                <a16:creationId xmlns:a16="http://schemas.microsoft.com/office/drawing/2014/main" id="{7EA87F29-B504-F090-4D93-D247FB14BADC}"/>
              </a:ext>
            </a:extLst>
          </p:cNvPr>
          <p:cNvPicPr>
            <a:picLocks noChangeAspect="1"/>
          </p:cNvPicPr>
          <p:nvPr/>
        </p:nvPicPr>
        <p:blipFill>
          <a:blip r:embed="rId2"/>
          <a:stretch>
            <a:fillRect/>
          </a:stretch>
        </p:blipFill>
        <p:spPr>
          <a:xfrm>
            <a:off x="4791967" y="3594957"/>
            <a:ext cx="6224539" cy="3112270"/>
          </a:xfrm>
          <a:prstGeom prst="rect">
            <a:avLst/>
          </a:prstGeom>
        </p:spPr>
      </p:pic>
    </p:spTree>
    <p:extLst>
      <p:ext uri="{BB962C8B-B14F-4D97-AF65-F5344CB8AC3E}">
        <p14:creationId xmlns:p14="http://schemas.microsoft.com/office/powerpoint/2010/main" val="2282321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CONTENTS</a:t>
            </a:r>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2627129589"/>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0D9F02F3-9EE9-A428-C0B5-6CB847AEFC75}"/>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263784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BCEB-F8B4-AD80-0459-6CE28E2D251F}"/>
              </a:ext>
            </a:extLst>
          </p:cNvPr>
          <p:cNvSpPr>
            <a:spLocks noGrp="1"/>
          </p:cNvSpPr>
          <p:nvPr>
            <p:ph type="title"/>
          </p:nvPr>
        </p:nvSpPr>
        <p:spPr>
          <a:xfrm>
            <a:off x="581192" y="553171"/>
            <a:ext cx="11029616" cy="1188720"/>
          </a:xfrm>
        </p:spPr>
        <p:txBody>
          <a:bodyPr/>
          <a:lstStyle/>
          <a:p>
            <a:r>
              <a:rPr lang="en-IN" dirty="0"/>
              <a:t>.. Using z-score (distribution)</a:t>
            </a:r>
          </a:p>
        </p:txBody>
      </p:sp>
      <p:sp>
        <p:nvSpPr>
          <p:cNvPr id="3" name="Content Placeholder 2">
            <a:extLst>
              <a:ext uri="{FF2B5EF4-FFF2-40B4-BE49-F238E27FC236}">
                <a16:creationId xmlns:a16="http://schemas.microsoft.com/office/drawing/2014/main" id="{111592EC-03C2-624F-97FA-9594C54AC4FE}"/>
              </a:ext>
            </a:extLst>
          </p:cNvPr>
          <p:cNvSpPr>
            <a:spLocks noGrp="1"/>
          </p:cNvSpPr>
          <p:nvPr>
            <p:ph idx="1"/>
          </p:nvPr>
        </p:nvSpPr>
        <p:spPr>
          <a:xfrm>
            <a:off x="6531429" y="2265659"/>
            <a:ext cx="5079379" cy="3634486"/>
          </a:xfrm>
        </p:spPr>
        <p:txBody>
          <a:bodyPr>
            <a:normAutofit lnSpcReduction="10000"/>
          </a:bodyPr>
          <a:lstStyle/>
          <a:p>
            <a:pPr algn="just">
              <a:lnSpc>
                <a:spcPct val="150000"/>
              </a:lnSpc>
            </a:pPr>
            <a:r>
              <a:rPr lang="en-US" dirty="0"/>
              <a:t>A z-score is a statistical measurement that describes how far a data point is from the mean of a group of values.</a:t>
            </a:r>
          </a:p>
          <a:p>
            <a:pPr algn="just">
              <a:lnSpc>
                <a:spcPct val="150000"/>
              </a:lnSpc>
            </a:pPr>
            <a:r>
              <a:rPr lang="en-US" dirty="0"/>
              <a:t>It is also known as standard score</a:t>
            </a:r>
          </a:p>
          <a:p>
            <a:pPr algn="just">
              <a:lnSpc>
                <a:spcPct val="150000"/>
              </a:lnSpc>
            </a:pPr>
            <a:r>
              <a:rPr lang="en-US" b="0" i="0" dirty="0">
                <a:solidFill>
                  <a:srgbClr val="001C39"/>
                </a:solidFill>
                <a:effectLst/>
                <a:latin typeface="Google Sans"/>
              </a:rPr>
              <a:t>The formula for calculating a z-score is:</a:t>
            </a:r>
          </a:p>
          <a:p>
            <a:pPr marL="0" indent="0">
              <a:lnSpc>
                <a:spcPct val="150000"/>
              </a:lnSpc>
              <a:buNone/>
            </a:pPr>
            <a:r>
              <a:rPr lang="en-US" b="0" i="0" dirty="0">
                <a:solidFill>
                  <a:srgbClr val="001C39"/>
                </a:solidFill>
                <a:effectLst/>
                <a:latin typeface="Google Sans"/>
              </a:rPr>
              <a:t>		</a:t>
            </a:r>
            <a:r>
              <a:rPr lang="en-US" b="1" i="0" dirty="0">
                <a:solidFill>
                  <a:srgbClr val="001C39"/>
                </a:solidFill>
                <a:effectLst/>
                <a:latin typeface="Google Sans"/>
              </a:rPr>
              <a:t>z = (x − μ)/ σ</a:t>
            </a:r>
            <a:br>
              <a:rPr lang="en-US" b="0" i="0" dirty="0">
                <a:solidFill>
                  <a:srgbClr val="001C39"/>
                </a:solidFill>
                <a:effectLst/>
                <a:latin typeface="Google Sans"/>
              </a:rPr>
            </a:br>
            <a:r>
              <a:rPr lang="en-US" b="0" i="0" dirty="0">
                <a:solidFill>
                  <a:srgbClr val="001C39"/>
                </a:solidFill>
                <a:effectLst/>
                <a:latin typeface="Google Sans"/>
              </a:rPr>
              <a:t>Where x is the test value, μ is the mean, and σ is the standard value.</a:t>
            </a:r>
          </a:p>
          <a:p>
            <a:pPr algn="just">
              <a:lnSpc>
                <a:spcPct val="150000"/>
              </a:lnSpc>
            </a:pPr>
            <a:endParaRPr lang="en-US" dirty="0"/>
          </a:p>
          <a:p>
            <a:pPr marL="0" indent="0" algn="just">
              <a:lnSpc>
                <a:spcPct val="150000"/>
              </a:lnSpc>
              <a:buNone/>
            </a:pPr>
            <a:endParaRPr lang="en-IN" dirty="0"/>
          </a:p>
        </p:txBody>
      </p:sp>
      <p:sp>
        <p:nvSpPr>
          <p:cNvPr id="4" name="Slide Number Placeholder 3">
            <a:extLst>
              <a:ext uri="{FF2B5EF4-FFF2-40B4-BE49-F238E27FC236}">
                <a16:creationId xmlns:a16="http://schemas.microsoft.com/office/drawing/2014/main" id="{07E5ED87-C939-7185-D173-40D0E463F772}"/>
              </a:ext>
            </a:extLst>
          </p:cNvPr>
          <p:cNvSpPr>
            <a:spLocks noGrp="1"/>
          </p:cNvSpPr>
          <p:nvPr>
            <p:ph type="sldNum" sz="quarter" idx="12"/>
          </p:nvPr>
        </p:nvSpPr>
        <p:spPr/>
        <p:txBody>
          <a:bodyPr/>
          <a:lstStyle/>
          <a:p>
            <a:fld id="{3A98EE3D-8CD1-4C3F-BD1C-C98C9596463C}" type="slidenum">
              <a:rPr lang="en-US" smtClean="0"/>
              <a:t>20</a:t>
            </a:fld>
            <a:endParaRPr lang="en-US" dirty="0"/>
          </a:p>
        </p:txBody>
      </p:sp>
      <p:pic>
        <p:nvPicPr>
          <p:cNvPr id="5" name="Picture 4">
            <a:extLst>
              <a:ext uri="{FF2B5EF4-FFF2-40B4-BE49-F238E27FC236}">
                <a16:creationId xmlns:a16="http://schemas.microsoft.com/office/drawing/2014/main" id="{9F5C8187-5865-8EC3-7510-60747AFADBF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t="16095"/>
          <a:stretch/>
        </p:blipFill>
        <p:spPr>
          <a:xfrm>
            <a:off x="452122" y="2265659"/>
            <a:ext cx="6079307" cy="3322818"/>
          </a:xfrm>
          <a:prstGeom prst="rect">
            <a:avLst/>
          </a:prstGeom>
        </p:spPr>
      </p:pic>
    </p:spTree>
    <p:extLst>
      <p:ext uri="{BB962C8B-B14F-4D97-AF65-F5344CB8AC3E}">
        <p14:creationId xmlns:p14="http://schemas.microsoft.com/office/powerpoint/2010/main" val="3060579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EE40-D152-8072-0FCA-1B815CECAB8F}"/>
              </a:ext>
            </a:extLst>
          </p:cNvPr>
          <p:cNvSpPr>
            <a:spLocks noGrp="1"/>
          </p:cNvSpPr>
          <p:nvPr>
            <p:ph type="ctrTitle"/>
          </p:nvPr>
        </p:nvSpPr>
        <p:spPr/>
        <p:txBody>
          <a:bodyPr>
            <a:normAutofit fontScale="90000"/>
          </a:bodyPr>
          <a:lstStyle/>
          <a:p>
            <a:pPr algn="ctr"/>
            <a:r>
              <a:rPr lang="en-US" dirty="0"/>
              <a:t>understanding the data outliers and remove duplicates and irrelevant data from the database</a:t>
            </a:r>
            <a:endParaRPr lang="en-IN" dirty="0"/>
          </a:p>
        </p:txBody>
      </p:sp>
      <p:sp>
        <p:nvSpPr>
          <p:cNvPr id="4" name="Slide Number Placeholder 3">
            <a:extLst>
              <a:ext uri="{FF2B5EF4-FFF2-40B4-BE49-F238E27FC236}">
                <a16:creationId xmlns:a16="http://schemas.microsoft.com/office/drawing/2014/main" id="{B07E711C-904B-D6AD-6D2B-CE842D7084BD}"/>
              </a:ext>
            </a:extLst>
          </p:cNvPr>
          <p:cNvSpPr>
            <a:spLocks noGrp="1"/>
          </p:cNvSpPr>
          <p:nvPr>
            <p:ph type="sldNum" sz="quarter" idx="12"/>
          </p:nvPr>
        </p:nvSpPr>
        <p:spPr/>
        <p:txBody>
          <a:bodyPr/>
          <a:lstStyle/>
          <a:p>
            <a:fld id="{3A98EE3D-8CD1-4C3F-BD1C-C98C9596463C}" type="slidenum">
              <a:rPr lang="en-US" smtClean="0"/>
              <a:t>21</a:t>
            </a:fld>
            <a:endParaRPr lang="en-US" dirty="0"/>
          </a:p>
        </p:txBody>
      </p:sp>
      <p:sp>
        <p:nvSpPr>
          <p:cNvPr id="5" name="TextBox 4">
            <a:extLst>
              <a:ext uri="{FF2B5EF4-FFF2-40B4-BE49-F238E27FC236}">
                <a16:creationId xmlns:a16="http://schemas.microsoft.com/office/drawing/2014/main" id="{CD7B7371-AEF2-BFF1-F935-244D24626543}"/>
              </a:ext>
            </a:extLst>
          </p:cNvPr>
          <p:cNvSpPr txBox="1"/>
          <p:nvPr/>
        </p:nvSpPr>
        <p:spPr>
          <a:xfrm>
            <a:off x="5004318" y="2495444"/>
            <a:ext cx="2183363" cy="369332"/>
          </a:xfrm>
          <a:prstGeom prst="rect">
            <a:avLst/>
          </a:prstGeom>
          <a:noFill/>
        </p:spPr>
        <p:txBody>
          <a:bodyPr wrap="square" rtlCol="0">
            <a:spAutoFit/>
          </a:bodyPr>
          <a:lstStyle/>
          <a:p>
            <a:r>
              <a:rPr lang="en-IN" dirty="0">
                <a:hlinkClick r:id="rId2" tooltip="https://colab.research.google.com/drive/1Yv3aKTzLziru2KvswX5u9UuebG-0U08c?usp=sharing"/>
              </a:rPr>
              <a:t>OUTLIERS - BOSTON</a:t>
            </a:r>
            <a:endParaRPr lang="en-IN" dirty="0"/>
          </a:p>
        </p:txBody>
      </p:sp>
      <p:pic>
        <p:nvPicPr>
          <p:cNvPr id="8" name="Picture 7">
            <a:extLst>
              <a:ext uri="{FF2B5EF4-FFF2-40B4-BE49-F238E27FC236}">
                <a16:creationId xmlns:a16="http://schemas.microsoft.com/office/drawing/2014/main" id="{83BAF099-D052-DBA6-FD17-82B1CBF9ACB8}"/>
              </a:ext>
            </a:extLst>
          </p:cNvPr>
          <p:cNvPicPr>
            <a:picLocks noChangeAspect="1"/>
          </p:cNvPicPr>
          <p:nvPr/>
        </p:nvPicPr>
        <p:blipFill>
          <a:blip r:embed="rId3"/>
          <a:stretch>
            <a:fillRect/>
          </a:stretch>
        </p:blipFill>
        <p:spPr>
          <a:xfrm>
            <a:off x="29308" y="2957804"/>
            <a:ext cx="12162692" cy="3885494"/>
          </a:xfrm>
          <a:prstGeom prst="rect">
            <a:avLst/>
          </a:prstGeom>
        </p:spPr>
      </p:pic>
    </p:spTree>
    <p:extLst>
      <p:ext uri="{BB962C8B-B14F-4D97-AF65-F5344CB8AC3E}">
        <p14:creationId xmlns:p14="http://schemas.microsoft.com/office/powerpoint/2010/main" val="3488213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44338-A970-4DA9-E64D-66480F3FF140}"/>
              </a:ext>
            </a:extLst>
          </p:cNvPr>
          <p:cNvSpPr>
            <a:spLocks noGrp="1"/>
          </p:cNvSpPr>
          <p:nvPr>
            <p:ph type="title"/>
          </p:nvPr>
        </p:nvSpPr>
        <p:spPr/>
        <p:txBody>
          <a:bodyPr/>
          <a:lstStyle/>
          <a:p>
            <a:r>
              <a:rPr lang="en-IN" dirty="0"/>
              <a:t>INTRODUCTION TO UNIVARIATE ANALYSIS</a:t>
            </a:r>
          </a:p>
        </p:txBody>
      </p:sp>
      <p:sp>
        <p:nvSpPr>
          <p:cNvPr id="3" name="Content Placeholder 2">
            <a:extLst>
              <a:ext uri="{FF2B5EF4-FFF2-40B4-BE49-F238E27FC236}">
                <a16:creationId xmlns:a16="http://schemas.microsoft.com/office/drawing/2014/main" id="{498C06FD-2AB2-0EE5-884F-B7141E8B1536}"/>
              </a:ext>
            </a:extLst>
          </p:cNvPr>
          <p:cNvSpPr>
            <a:spLocks noGrp="1"/>
          </p:cNvSpPr>
          <p:nvPr>
            <p:ph idx="1"/>
          </p:nvPr>
        </p:nvSpPr>
        <p:spPr>
          <a:xfrm>
            <a:off x="1579588" y="4032030"/>
            <a:ext cx="6118167" cy="2391884"/>
          </a:xfrm>
        </p:spPr>
        <p:txBody>
          <a:bodyPr numCol="2">
            <a:normAutofit/>
          </a:bodyPr>
          <a:lstStyle/>
          <a:p>
            <a:pPr>
              <a:lnSpc>
                <a:spcPct val="140000"/>
              </a:lnSpc>
            </a:pPr>
            <a:r>
              <a:rPr lang="en-US" sz="1400" dirty="0">
                <a:solidFill>
                  <a:srgbClr val="374151"/>
                </a:solidFill>
                <a:latin typeface="Söhne"/>
              </a:rPr>
              <a:t>Descriptive Statistics</a:t>
            </a:r>
          </a:p>
          <a:p>
            <a:pPr>
              <a:lnSpc>
                <a:spcPct val="140000"/>
              </a:lnSpc>
            </a:pPr>
            <a:r>
              <a:rPr lang="en-US" sz="1400" dirty="0">
                <a:solidFill>
                  <a:srgbClr val="374151"/>
                </a:solidFill>
                <a:latin typeface="Söhne"/>
              </a:rPr>
              <a:t>Visualization</a:t>
            </a:r>
          </a:p>
          <a:p>
            <a:pPr>
              <a:lnSpc>
                <a:spcPct val="140000"/>
              </a:lnSpc>
            </a:pPr>
            <a:r>
              <a:rPr lang="en-US" sz="1400" dirty="0">
                <a:solidFill>
                  <a:srgbClr val="374151"/>
                </a:solidFill>
                <a:latin typeface="Söhne"/>
              </a:rPr>
              <a:t>Frequency Distribution</a:t>
            </a:r>
          </a:p>
          <a:p>
            <a:pPr>
              <a:lnSpc>
                <a:spcPct val="140000"/>
              </a:lnSpc>
            </a:pPr>
            <a:r>
              <a:rPr lang="en-US" sz="1400" dirty="0">
                <a:solidFill>
                  <a:srgbClr val="374151"/>
                </a:solidFill>
                <a:latin typeface="Söhne"/>
              </a:rPr>
              <a:t>Measuring Central Tendency</a:t>
            </a:r>
          </a:p>
          <a:p>
            <a:pPr>
              <a:lnSpc>
                <a:spcPct val="140000"/>
              </a:lnSpc>
            </a:pPr>
            <a:r>
              <a:rPr lang="en-IN" sz="1400" dirty="0"/>
              <a:t>Measuring Dispersion</a:t>
            </a:r>
          </a:p>
          <a:p>
            <a:pPr>
              <a:lnSpc>
                <a:spcPct val="140000"/>
              </a:lnSpc>
            </a:pPr>
            <a:r>
              <a:rPr lang="en-IN" sz="1400" dirty="0"/>
              <a:t>Measuring Skewness and Kurtosis</a:t>
            </a:r>
          </a:p>
          <a:p>
            <a:pPr>
              <a:lnSpc>
                <a:spcPct val="140000"/>
              </a:lnSpc>
            </a:pPr>
            <a:r>
              <a:rPr lang="en-IN" sz="1400" dirty="0"/>
              <a:t>Testing of Normality</a:t>
            </a:r>
          </a:p>
          <a:p>
            <a:pPr>
              <a:lnSpc>
                <a:spcPct val="140000"/>
              </a:lnSpc>
            </a:pPr>
            <a:r>
              <a:rPr lang="en-IN" sz="1400" dirty="0"/>
              <a:t>Outlier Detection</a:t>
            </a:r>
          </a:p>
          <a:p>
            <a:pPr>
              <a:lnSpc>
                <a:spcPct val="140000"/>
              </a:lnSpc>
            </a:pPr>
            <a:r>
              <a:rPr lang="en-IN" sz="1400" dirty="0"/>
              <a:t>Summary Statistics</a:t>
            </a:r>
          </a:p>
        </p:txBody>
      </p:sp>
      <p:sp>
        <p:nvSpPr>
          <p:cNvPr id="4" name="Slide Number Placeholder 3">
            <a:extLst>
              <a:ext uri="{FF2B5EF4-FFF2-40B4-BE49-F238E27FC236}">
                <a16:creationId xmlns:a16="http://schemas.microsoft.com/office/drawing/2014/main" id="{09FE4AD6-5651-96D4-8811-56BDE3EAA97A}"/>
              </a:ext>
            </a:extLst>
          </p:cNvPr>
          <p:cNvSpPr>
            <a:spLocks noGrp="1"/>
          </p:cNvSpPr>
          <p:nvPr>
            <p:ph type="sldNum" sz="quarter" idx="12"/>
          </p:nvPr>
        </p:nvSpPr>
        <p:spPr/>
        <p:txBody>
          <a:bodyPr/>
          <a:lstStyle/>
          <a:p>
            <a:fld id="{3A98EE3D-8CD1-4C3F-BD1C-C98C9596463C}" type="slidenum">
              <a:rPr lang="en-US" smtClean="0"/>
              <a:t>22</a:t>
            </a:fld>
            <a:endParaRPr lang="en-US" dirty="0"/>
          </a:p>
        </p:txBody>
      </p:sp>
      <p:sp>
        <p:nvSpPr>
          <p:cNvPr id="5" name="TextBox 4">
            <a:extLst>
              <a:ext uri="{FF2B5EF4-FFF2-40B4-BE49-F238E27FC236}">
                <a16:creationId xmlns:a16="http://schemas.microsoft.com/office/drawing/2014/main" id="{21FD0950-A739-23AD-FDAC-CA91B8C7FBC2}"/>
              </a:ext>
            </a:extLst>
          </p:cNvPr>
          <p:cNvSpPr txBox="1"/>
          <p:nvPr/>
        </p:nvSpPr>
        <p:spPr>
          <a:xfrm>
            <a:off x="907774" y="1890876"/>
            <a:ext cx="10703034" cy="2548390"/>
          </a:xfrm>
          <a:prstGeom prst="rect">
            <a:avLst/>
          </a:prstGeom>
          <a:noFill/>
        </p:spPr>
        <p:txBody>
          <a:bodyPr wrap="square" rtlCol="0">
            <a:spAutoFit/>
          </a:bodyPr>
          <a:lstStyle/>
          <a:p>
            <a:pPr marL="306000" indent="-306000" algn="just" defTabSz="457200">
              <a:lnSpc>
                <a:spcPct val="140000"/>
              </a:lnSpc>
              <a:spcBef>
                <a:spcPct val="20000"/>
              </a:spcBef>
              <a:spcAft>
                <a:spcPts val="600"/>
              </a:spcAft>
              <a:buClr>
                <a:schemeClr val="accent1"/>
              </a:buClr>
              <a:buSzPct val="92000"/>
              <a:buFont typeface="Wingdings 2" panose="05020102010507070707" pitchFamily="18" charset="2"/>
              <a:buChar char=""/>
            </a:pPr>
            <a:r>
              <a:rPr lang="en-US" sz="1600" dirty="0">
                <a:solidFill>
                  <a:srgbClr val="374151"/>
                </a:solidFill>
                <a:latin typeface="Söhne"/>
              </a:rPr>
              <a:t>Univariate analysis is a statistical method used to analyze and describe the distribution, patterns, and characteristics of a single variable (or feature) within a dataset</a:t>
            </a:r>
          </a:p>
          <a:p>
            <a:pPr marL="306000" indent="-306000" algn="just" defTabSz="457200">
              <a:lnSpc>
                <a:spcPct val="140000"/>
              </a:lnSpc>
              <a:spcBef>
                <a:spcPct val="20000"/>
              </a:spcBef>
              <a:spcAft>
                <a:spcPts val="600"/>
              </a:spcAft>
              <a:buClr>
                <a:schemeClr val="accent1"/>
              </a:buClr>
              <a:buSzPct val="92000"/>
              <a:buFont typeface="Wingdings 2" panose="05020102010507070707" pitchFamily="18" charset="2"/>
              <a:buChar char=""/>
            </a:pPr>
            <a:r>
              <a:rPr lang="en-US" sz="1600" dirty="0">
                <a:solidFill>
                  <a:srgbClr val="374151"/>
                </a:solidFill>
                <a:latin typeface="Söhne"/>
              </a:rPr>
              <a:t>it focuses on examining one variable at a time without considering the relationships or interactions with other variables</a:t>
            </a:r>
          </a:p>
          <a:p>
            <a:pPr marL="306000" indent="-306000" algn="just" defTabSz="457200">
              <a:lnSpc>
                <a:spcPct val="140000"/>
              </a:lnSpc>
              <a:spcBef>
                <a:spcPct val="20000"/>
              </a:spcBef>
              <a:spcAft>
                <a:spcPts val="600"/>
              </a:spcAft>
              <a:buClr>
                <a:schemeClr val="accent1"/>
              </a:buClr>
              <a:buSzPct val="92000"/>
              <a:buFont typeface="Wingdings 2" panose="05020102010507070707" pitchFamily="18" charset="2"/>
              <a:buChar char=""/>
            </a:pPr>
            <a:r>
              <a:rPr lang="en-US" sz="1600" dirty="0">
                <a:solidFill>
                  <a:srgbClr val="374151"/>
                </a:solidFill>
                <a:latin typeface="Söhne"/>
              </a:rPr>
              <a:t>Univariate analysis provides a fundamental understanding of individual variables and helps in exploring their properties</a:t>
            </a:r>
          </a:p>
          <a:p>
            <a:pPr marL="306000" indent="-306000" algn="just" defTabSz="457200">
              <a:lnSpc>
                <a:spcPct val="140000"/>
              </a:lnSpc>
              <a:spcBef>
                <a:spcPct val="20000"/>
              </a:spcBef>
              <a:spcAft>
                <a:spcPts val="600"/>
              </a:spcAft>
              <a:buClr>
                <a:schemeClr val="accent1"/>
              </a:buClr>
              <a:buSzPct val="92000"/>
              <a:buFont typeface="Wingdings 2" panose="05020102010507070707" pitchFamily="18" charset="2"/>
              <a:buChar char=""/>
            </a:pPr>
            <a:r>
              <a:rPr lang="en-US" sz="1600" dirty="0">
                <a:solidFill>
                  <a:srgbClr val="374151"/>
                </a:solidFill>
                <a:latin typeface="Söhne"/>
              </a:rPr>
              <a:t>Key objectives of Univariate Analysis:</a:t>
            </a:r>
          </a:p>
          <a:p>
            <a:endParaRPr lang="en-IN" dirty="0"/>
          </a:p>
        </p:txBody>
      </p:sp>
      <p:pic>
        <p:nvPicPr>
          <p:cNvPr id="6" name="Picture 5">
            <a:extLst>
              <a:ext uri="{FF2B5EF4-FFF2-40B4-BE49-F238E27FC236}">
                <a16:creationId xmlns:a16="http://schemas.microsoft.com/office/drawing/2014/main" id="{EDAB9CBE-BC77-AE7F-E4CC-2AF414BDB15A}"/>
              </a:ext>
            </a:extLst>
          </p:cNvPr>
          <p:cNvPicPr>
            <a:picLocks noChangeAspect="1"/>
          </p:cNvPicPr>
          <p:nvPr/>
        </p:nvPicPr>
        <p:blipFill rotWithShape="1">
          <a:blip r:embed="rId2"/>
          <a:srcRect l="10619" r="8440" b="9258"/>
          <a:stretch/>
        </p:blipFill>
        <p:spPr>
          <a:xfrm>
            <a:off x="7834812" y="3596951"/>
            <a:ext cx="3638939" cy="2627530"/>
          </a:xfrm>
          <a:prstGeom prst="rect">
            <a:avLst/>
          </a:prstGeom>
        </p:spPr>
      </p:pic>
    </p:spTree>
    <p:extLst>
      <p:ext uri="{BB962C8B-B14F-4D97-AF65-F5344CB8AC3E}">
        <p14:creationId xmlns:p14="http://schemas.microsoft.com/office/powerpoint/2010/main" val="3246895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EA7DC-54A4-3EC4-CDDE-8699E1D59F97}"/>
              </a:ext>
            </a:extLst>
          </p:cNvPr>
          <p:cNvSpPr>
            <a:spLocks noGrp="1"/>
          </p:cNvSpPr>
          <p:nvPr>
            <p:ph type="title"/>
          </p:nvPr>
        </p:nvSpPr>
        <p:spPr/>
        <p:txBody>
          <a:bodyPr/>
          <a:lstStyle/>
          <a:p>
            <a:r>
              <a:rPr lang="en-IN" dirty="0"/>
              <a:t>INTRODUCTION TO EDA</a:t>
            </a:r>
          </a:p>
        </p:txBody>
      </p:sp>
      <p:sp>
        <p:nvSpPr>
          <p:cNvPr id="3" name="Content Placeholder 2">
            <a:extLst>
              <a:ext uri="{FF2B5EF4-FFF2-40B4-BE49-F238E27FC236}">
                <a16:creationId xmlns:a16="http://schemas.microsoft.com/office/drawing/2014/main" id="{404E0267-0FF1-440E-7EEC-5F5EF5D4EBCE}"/>
              </a:ext>
            </a:extLst>
          </p:cNvPr>
          <p:cNvSpPr>
            <a:spLocks noGrp="1"/>
          </p:cNvSpPr>
          <p:nvPr>
            <p:ph idx="1"/>
          </p:nvPr>
        </p:nvSpPr>
        <p:spPr>
          <a:xfrm>
            <a:off x="581193" y="1968759"/>
            <a:ext cx="10932784" cy="4665305"/>
          </a:xfrm>
        </p:spPr>
        <p:txBody>
          <a:bodyPr>
            <a:normAutofit fontScale="92500"/>
          </a:bodyPr>
          <a:lstStyle/>
          <a:p>
            <a:pPr algn="just">
              <a:lnSpc>
                <a:spcPct val="150000"/>
              </a:lnSpc>
            </a:pPr>
            <a:r>
              <a:rPr lang="en-IN" dirty="0"/>
              <a:t>Exploratory Data Analysis (EDA) </a:t>
            </a:r>
            <a:r>
              <a:rPr lang="en-US" dirty="0"/>
              <a:t>is a data science technique that involves </a:t>
            </a:r>
            <a:r>
              <a:rPr lang="en-US" b="1" dirty="0"/>
              <a:t>analyzing and summarizing </a:t>
            </a:r>
            <a:r>
              <a:rPr lang="en-US" dirty="0"/>
              <a:t>datasets to uncover patterns, trends, and insights.</a:t>
            </a:r>
          </a:p>
          <a:p>
            <a:pPr algn="just">
              <a:lnSpc>
                <a:spcPct val="150000"/>
              </a:lnSpc>
            </a:pPr>
            <a:r>
              <a:rPr lang="en-US" dirty="0"/>
              <a:t>It s a crucial step in data science and is used to extract vital features and trends used by machine learning and deep learning models.</a:t>
            </a:r>
          </a:p>
          <a:p>
            <a:pPr algn="just">
              <a:lnSpc>
                <a:spcPct val="150000"/>
              </a:lnSpc>
            </a:pPr>
            <a:r>
              <a:rPr lang="en-US" dirty="0"/>
              <a:t>A key component of EDA is </a:t>
            </a:r>
            <a:r>
              <a:rPr lang="en-US" b="1" dirty="0"/>
              <a:t>data visualization</a:t>
            </a:r>
            <a:r>
              <a:rPr lang="en-US" dirty="0"/>
              <a:t>, which is the graphical representation of data using plots, charts, and graphs. For example, you can use EDA to visualize data to find that most customers buy 1-3 different types of shoes.</a:t>
            </a:r>
            <a:endParaRPr lang="en-IN" dirty="0"/>
          </a:p>
          <a:p>
            <a:pPr algn="just">
              <a:lnSpc>
                <a:spcPct val="150000"/>
              </a:lnSpc>
            </a:pPr>
            <a:r>
              <a:rPr lang="en-US" b="0" i="0" dirty="0">
                <a:solidFill>
                  <a:srgbClr val="31101B"/>
                </a:solidFill>
                <a:effectLst/>
                <a:latin typeface="Google Sans"/>
              </a:rPr>
              <a:t>EDA uses a variety of techniques, mostly graphical, to:</a:t>
            </a:r>
          </a:p>
          <a:p>
            <a:pPr lvl="1" algn="just">
              <a:lnSpc>
                <a:spcPct val="150000"/>
              </a:lnSpc>
              <a:buFont typeface="Arial" panose="020B0604020202020204" pitchFamily="34" charset="0"/>
              <a:buChar char="•"/>
            </a:pPr>
            <a:r>
              <a:rPr lang="en-US" b="0" i="0" dirty="0">
                <a:solidFill>
                  <a:srgbClr val="31101B"/>
                </a:solidFill>
                <a:effectLst/>
                <a:latin typeface="Google Sans"/>
              </a:rPr>
              <a:t>Maximize insight into a data set</a:t>
            </a:r>
          </a:p>
          <a:p>
            <a:pPr lvl="1" algn="just">
              <a:lnSpc>
                <a:spcPct val="150000"/>
              </a:lnSpc>
              <a:buFont typeface="Arial" panose="020B0604020202020204" pitchFamily="34" charset="0"/>
              <a:buChar char="•"/>
            </a:pPr>
            <a:r>
              <a:rPr lang="en-US" b="0" i="0" dirty="0">
                <a:solidFill>
                  <a:srgbClr val="31101B"/>
                </a:solidFill>
                <a:effectLst/>
                <a:latin typeface="Google Sans"/>
              </a:rPr>
              <a:t>Uncover underlying structure</a:t>
            </a:r>
          </a:p>
          <a:p>
            <a:pPr lvl="1" algn="just">
              <a:lnSpc>
                <a:spcPct val="150000"/>
              </a:lnSpc>
              <a:buFont typeface="Arial" panose="020B0604020202020204" pitchFamily="34" charset="0"/>
              <a:buChar char="•"/>
            </a:pPr>
            <a:r>
              <a:rPr lang="en-US" b="0" i="0" dirty="0">
                <a:solidFill>
                  <a:srgbClr val="31101B"/>
                </a:solidFill>
                <a:effectLst/>
                <a:latin typeface="Google Sans"/>
              </a:rPr>
              <a:t>Extract important variables</a:t>
            </a:r>
          </a:p>
          <a:p>
            <a:pPr lvl="1" algn="just">
              <a:lnSpc>
                <a:spcPct val="150000"/>
              </a:lnSpc>
              <a:buFont typeface="Arial" panose="020B0604020202020204" pitchFamily="34" charset="0"/>
              <a:buChar char="•"/>
            </a:pPr>
            <a:r>
              <a:rPr lang="en-US" b="0" i="0" dirty="0">
                <a:solidFill>
                  <a:srgbClr val="31101B"/>
                </a:solidFill>
                <a:effectLst/>
                <a:latin typeface="Google Sans"/>
              </a:rPr>
              <a:t>Detect outliers and anomalies</a:t>
            </a:r>
          </a:p>
        </p:txBody>
      </p:sp>
      <p:pic>
        <p:nvPicPr>
          <p:cNvPr id="5" name="Picture 4">
            <a:extLst>
              <a:ext uri="{FF2B5EF4-FFF2-40B4-BE49-F238E27FC236}">
                <a16:creationId xmlns:a16="http://schemas.microsoft.com/office/drawing/2014/main" id="{7E9F5823-B5BC-C513-3A5C-8B634B11DCFA}"/>
              </a:ext>
            </a:extLst>
          </p:cNvPr>
          <p:cNvPicPr>
            <a:picLocks noChangeAspect="1"/>
          </p:cNvPicPr>
          <p:nvPr/>
        </p:nvPicPr>
        <p:blipFill rotWithShape="1">
          <a:blip r:embed="rId2"/>
          <a:srcRect l="1531" t="3951" r="4107" b="7367"/>
          <a:stretch/>
        </p:blipFill>
        <p:spPr>
          <a:xfrm>
            <a:off x="7184574" y="4524422"/>
            <a:ext cx="4329403" cy="2187525"/>
          </a:xfrm>
          <a:prstGeom prst="rect">
            <a:avLst/>
          </a:prstGeom>
        </p:spPr>
      </p:pic>
      <p:sp>
        <p:nvSpPr>
          <p:cNvPr id="8" name="Slide Number Placeholder 7">
            <a:extLst>
              <a:ext uri="{FF2B5EF4-FFF2-40B4-BE49-F238E27FC236}">
                <a16:creationId xmlns:a16="http://schemas.microsoft.com/office/drawing/2014/main" id="{CF069AA7-81DE-B5CE-3578-9E5BB693E0FA}"/>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12093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DD5B09-F126-4090-B095-D43D93080F29}"/>
              </a:ext>
            </a:extLst>
          </p:cNvPr>
          <p:cNvPicPr>
            <a:picLocks noChangeAspect="1"/>
          </p:cNvPicPr>
          <p:nvPr/>
        </p:nvPicPr>
        <p:blipFill>
          <a:blip r:embed="rId2"/>
          <a:stretch>
            <a:fillRect/>
          </a:stretch>
        </p:blipFill>
        <p:spPr>
          <a:xfrm>
            <a:off x="208722" y="941169"/>
            <a:ext cx="11774555" cy="5394316"/>
          </a:xfrm>
          <a:prstGeom prst="rect">
            <a:avLst/>
          </a:prstGeom>
        </p:spPr>
      </p:pic>
      <p:sp>
        <p:nvSpPr>
          <p:cNvPr id="3" name="Title 1">
            <a:extLst>
              <a:ext uri="{FF2B5EF4-FFF2-40B4-BE49-F238E27FC236}">
                <a16:creationId xmlns:a16="http://schemas.microsoft.com/office/drawing/2014/main" id="{B6040331-E382-73E2-80FC-E3637DF97107}"/>
              </a:ext>
            </a:extLst>
          </p:cNvPr>
          <p:cNvSpPr txBox="1">
            <a:spLocks/>
          </p:cNvSpPr>
          <p:nvPr/>
        </p:nvSpPr>
        <p:spPr>
          <a:xfrm>
            <a:off x="581192" y="702156"/>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Overview of EDA</a:t>
            </a:r>
          </a:p>
        </p:txBody>
      </p:sp>
      <p:sp>
        <p:nvSpPr>
          <p:cNvPr id="6" name="Slide Number Placeholder 5">
            <a:extLst>
              <a:ext uri="{FF2B5EF4-FFF2-40B4-BE49-F238E27FC236}">
                <a16:creationId xmlns:a16="http://schemas.microsoft.com/office/drawing/2014/main" id="{FAC4D126-0FB8-DA73-4180-26B90C444890}"/>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1740941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76EFBF-689E-EBEF-703A-0E87B44AEEA0}"/>
              </a:ext>
            </a:extLst>
          </p:cNvPr>
          <p:cNvSpPr>
            <a:spLocks noGrp="1"/>
          </p:cNvSpPr>
          <p:nvPr>
            <p:ph idx="1"/>
          </p:nvPr>
        </p:nvSpPr>
        <p:spPr>
          <a:xfrm>
            <a:off x="581192" y="1986301"/>
            <a:ext cx="5213118" cy="3634486"/>
          </a:xfrm>
        </p:spPr>
        <p:txBody>
          <a:bodyPr>
            <a:noAutofit/>
          </a:bodyPr>
          <a:lstStyle/>
          <a:p>
            <a:pPr algn="just">
              <a:lnSpc>
                <a:spcPct val="150000"/>
              </a:lnSpc>
            </a:pPr>
            <a:r>
              <a:rPr lang="en-IN" sz="1800" dirty="0"/>
              <a:t>Exploratory Data Analysis (EDA) </a:t>
            </a:r>
            <a:r>
              <a:rPr lang="en-US" sz="1800" dirty="0"/>
              <a:t>s used by data scientists to analyze and investigate data sets and summarize their main characteristics, often employing data visualization methods.</a:t>
            </a:r>
          </a:p>
          <a:p>
            <a:pPr algn="just">
              <a:lnSpc>
                <a:spcPct val="150000"/>
              </a:lnSpc>
            </a:pPr>
            <a:r>
              <a:rPr lang="en-US" sz="1800" dirty="0"/>
              <a:t>It helps determine how best to manipulate data sources to get the answers you need, making it easier for data scientists to </a:t>
            </a:r>
            <a:r>
              <a:rPr lang="en-US" sz="1800" b="1" dirty="0"/>
              <a:t>discover patterns</a:t>
            </a:r>
            <a:r>
              <a:rPr lang="en-US" sz="1800" dirty="0"/>
              <a:t>, </a:t>
            </a:r>
            <a:r>
              <a:rPr lang="en-US" sz="1800" b="1" dirty="0"/>
              <a:t>spot anomalies</a:t>
            </a:r>
            <a:r>
              <a:rPr lang="en-US" sz="1800" dirty="0"/>
              <a:t>, </a:t>
            </a:r>
            <a:r>
              <a:rPr lang="en-US" sz="1800" b="1" dirty="0"/>
              <a:t>test a hypothesis</a:t>
            </a:r>
            <a:r>
              <a:rPr lang="en-US" sz="1800" dirty="0"/>
              <a:t>, or </a:t>
            </a:r>
            <a:r>
              <a:rPr lang="en-US" sz="1800" b="1" dirty="0"/>
              <a:t>check assumptions</a:t>
            </a:r>
          </a:p>
          <a:p>
            <a:pPr algn="just">
              <a:lnSpc>
                <a:spcPct val="150000"/>
              </a:lnSpc>
            </a:pPr>
            <a:r>
              <a:rPr lang="en-US" sz="1800" dirty="0"/>
              <a:t>It was originally developed by American mathematician John Tukey in the 1970s</a:t>
            </a:r>
            <a:endParaRPr lang="en-IN" sz="1800" dirty="0"/>
          </a:p>
        </p:txBody>
      </p:sp>
      <p:pic>
        <p:nvPicPr>
          <p:cNvPr id="1026" name="Picture 2" descr="A Gentle Introduction to Exploratory Data Analysis | by Daniel Bourke |  Towards Data Science">
            <a:extLst>
              <a:ext uri="{FF2B5EF4-FFF2-40B4-BE49-F238E27FC236}">
                <a16:creationId xmlns:a16="http://schemas.microsoft.com/office/drawing/2014/main" id="{618C8752-1226-78DB-6AC9-CE692CEEB3D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6710" r="5658"/>
          <a:stretch/>
        </p:blipFill>
        <p:spPr bwMode="auto">
          <a:xfrm>
            <a:off x="6096000" y="1666941"/>
            <a:ext cx="5442855" cy="4658309"/>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0B1E8DB8-A89F-542A-4D2D-D36FF201B35B}"/>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2641624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9C74B-FE9B-B803-1984-4AA6A58E2BFF}"/>
              </a:ext>
            </a:extLst>
          </p:cNvPr>
          <p:cNvSpPr>
            <a:spLocks noGrp="1"/>
          </p:cNvSpPr>
          <p:nvPr>
            <p:ph type="title"/>
          </p:nvPr>
        </p:nvSpPr>
        <p:spPr>
          <a:xfrm>
            <a:off x="581191" y="428562"/>
            <a:ext cx="11287347" cy="1188720"/>
          </a:xfrm>
        </p:spPr>
        <p:txBody>
          <a:bodyPr/>
          <a:lstStyle/>
          <a:p>
            <a:r>
              <a:rPr lang="en-US" dirty="0"/>
              <a:t>Why is exploratory data analysis important in data science?</a:t>
            </a:r>
            <a:endParaRPr lang="en-IN" dirty="0"/>
          </a:p>
        </p:txBody>
      </p:sp>
      <p:sp>
        <p:nvSpPr>
          <p:cNvPr id="3" name="Content Placeholder 2">
            <a:extLst>
              <a:ext uri="{FF2B5EF4-FFF2-40B4-BE49-F238E27FC236}">
                <a16:creationId xmlns:a16="http://schemas.microsoft.com/office/drawing/2014/main" id="{4A585F9A-559C-0FEB-BEF3-D7ECE330BA28}"/>
              </a:ext>
            </a:extLst>
          </p:cNvPr>
          <p:cNvSpPr>
            <a:spLocks noGrp="1"/>
          </p:cNvSpPr>
          <p:nvPr>
            <p:ph idx="1"/>
          </p:nvPr>
        </p:nvSpPr>
        <p:spPr>
          <a:xfrm>
            <a:off x="581194" y="1611757"/>
            <a:ext cx="11029615" cy="3634486"/>
          </a:xfrm>
        </p:spPr>
        <p:txBody>
          <a:bodyPr/>
          <a:lstStyle/>
          <a:p>
            <a:pPr algn="just">
              <a:lnSpc>
                <a:spcPct val="150000"/>
              </a:lnSpc>
            </a:pPr>
            <a:r>
              <a:rPr lang="en-IN" dirty="0"/>
              <a:t>The main purpose of EDA is to help look at data before making any assumptions</a:t>
            </a:r>
          </a:p>
          <a:p>
            <a:pPr algn="just">
              <a:lnSpc>
                <a:spcPct val="150000"/>
              </a:lnSpc>
            </a:pPr>
            <a:r>
              <a:rPr lang="en-IN" dirty="0"/>
              <a:t>It can help identify obvious errors, as well as better understand patterns within the data, detect outliers or anomalous events, find interesting relations among the variables</a:t>
            </a:r>
          </a:p>
          <a:p>
            <a:pPr algn="just">
              <a:lnSpc>
                <a:spcPct val="150000"/>
              </a:lnSpc>
            </a:pPr>
            <a:r>
              <a:rPr lang="en-IN" dirty="0"/>
              <a:t>Data Scientists can use exploratory analysis to ensure the results they produce are valid and applicable to any desired outcomes and goals.</a:t>
            </a:r>
          </a:p>
          <a:p>
            <a:pPr algn="just">
              <a:lnSpc>
                <a:spcPct val="150000"/>
              </a:lnSpc>
            </a:pPr>
            <a:r>
              <a:rPr lang="en-IN" dirty="0"/>
              <a:t>Once EDA is complete and insights are draws, its features can then be used for more sophisticated data analysis or modelling, including machine learning</a:t>
            </a:r>
          </a:p>
        </p:txBody>
      </p:sp>
      <p:pic>
        <p:nvPicPr>
          <p:cNvPr id="4" name="Picture 3">
            <a:extLst>
              <a:ext uri="{FF2B5EF4-FFF2-40B4-BE49-F238E27FC236}">
                <a16:creationId xmlns:a16="http://schemas.microsoft.com/office/drawing/2014/main" id="{72DE797C-7EF7-33EE-27E6-D3947D06DF78}"/>
              </a:ext>
            </a:extLst>
          </p:cNvPr>
          <p:cNvPicPr>
            <a:picLocks noChangeAspect="1"/>
          </p:cNvPicPr>
          <p:nvPr/>
        </p:nvPicPr>
        <p:blipFill>
          <a:blip r:embed="rId2"/>
          <a:stretch>
            <a:fillRect/>
          </a:stretch>
        </p:blipFill>
        <p:spPr>
          <a:xfrm>
            <a:off x="3528215" y="5173685"/>
            <a:ext cx="5135569" cy="1497359"/>
          </a:xfrm>
          <a:prstGeom prst="rect">
            <a:avLst/>
          </a:prstGeom>
        </p:spPr>
      </p:pic>
      <p:sp>
        <p:nvSpPr>
          <p:cNvPr id="7" name="Slide Number Placeholder 6">
            <a:extLst>
              <a:ext uri="{FF2B5EF4-FFF2-40B4-BE49-F238E27FC236}">
                <a16:creationId xmlns:a16="http://schemas.microsoft.com/office/drawing/2014/main" id="{7EB402FD-EF13-B5A8-33F9-94ADA209DC87}"/>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3541948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3AB6F-66C3-1786-5A89-4B751BC03E05}"/>
              </a:ext>
            </a:extLst>
          </p:cNvPr>
          <p:cNvSpPr>
            <a:spLocks noGrp="1"/>
          </p:cNvSpPr>
          <p:nvPr>
            <p:ph type="title"/>
          </p:nvPr>
        </p:nvSpPr>
        <p:spPr/>
        <p:txBody>
          <a:bodyPr/>
          <a:lstStyle/>
          <a:p>
            <a:r>
              <a:rPr lang="en-IN" dirty="0"/>
              <a:t>PUBLIC – PRIVATE DATA</a:t>
            </a:r>
          </a:p>
        </p:txBody>
      </p:sp>
      <p:sp>
        <p:nvSpPr>
          <p:cNvPr id="3" name="Content Placeholder 2">
            <a:extLst>
              <a:ext uri="{FF2B5EF4-FFF2-40B4-BE49-F238E27FC236}">
                <a16:creationId xmlns:a16="http://schemas.microsoft.com/office/drawing/2014/main" id="{124F493C-D342-32FE-F251-BA828DCBE036}"/>
              </a:ext>
            </a:extLst>
          </p:cNvPr>
          <p:cNvSpPr>
            <a:spLocks noGrp="1"/>
          </p:cNvSpPr>
          <p:nvPr>
            <p:ph sz="half" idx="1"/>
          </p:nvPr>
        </p:nvSpPr>
        <p:spPr/>
        <p:txBody>
          <a:bodyPr>
            <a:normAutofit lnSpcReduction="10000"/>
          </a:bodyPr>
          <a:lstStyle/>
          <a:p>
            <a:pPr algn="just"/>
            <a:r>
              <a:rPr lang="en-IN" dirty="0"/>
              <a:t>Public data is typically collected by government agencies or other public institutions and is available to anyone who wants to use it.</a:t>
            </a:r>
          </a:p>
          <a:p>
            <a:pPr algn="just"/>
            <a:r>
              <a:rPr lang="en-IN" dirty="0"/>
              <a:t>Advantages:</a:t>
            </a:r>
          </a:p>
          <a:p>
            <a:pPr lvl="1" algn="just"/>
            <a:r>
              <a:rPr lang="en-IN" dirty="0"/>
              <a:t>Large and Comprehensive</a:t>
            </a:r>
          </a:p>
          <a:p>
            <a:pPr lvl="1" algn="just"/>
            <a:r>
              <a:rPr lang="en-IN" dirty="0"/>
              <a:t>Timely</a:t>
            </a:r>
          </a:p>
          <a:p>
            <a:pPr lvl="1" algn="just"/>
            <a:r>
              <a:rPr lang="en-IN" dirty="0"/>
              <a:t>Free to use – Cost Efficient</a:t>
            </a:r>
          </a:p>
          <a:p>
            <a:pPr algn="just"/>
            <a:r>
              <a:rPr lang="en-IN" sz="1700" dirty="0"/>
              <a:t>Disadvantage:</a:t>
            </a:r>
          </a:p>
          <a:p>
            <a:pPr lvl="1" algn="just"/>
            <a:r>
              <a:rPr lang="en-IN" dirty="0"/>
              <a:t>Quality Issues</a:t>
            </a:r>
          </a:p>
          <a:p>
            <a:pPr lvl="1" algn="just"/>
            <a:r>
              <a:rPr lang="en-IN" dirty="0"/>
              <a:t>Not relevant to particular analyst</a:t>
            </a:r>
          </a:p>
          <a:p>
            <a:pPr lvl="1" algn="just"/>
            <a:r>
              <a:rPr lang="en-IN" dirty="0"/>
              <a:t>Privacy restrictions (if applicable)</a:t>
            </a:r>
          </a:p>
        </p:txBody>
      </p:sp>
      <p:sp>
        <p:nvSpPr>
          <p:cNvPr id="4" name="Content Placeholder 3">
            <a:extLst>
              <a:ext uri="{FF2B5EF4-FFF2-40B4-BE49-F238E27FC236}">
                <a16:creationId xmlns:a16="http://schemas.microsoft.com/office/drawing/2014/main" id="{03845343-6946-51D1-EC72-233471C7747F}"/>
              </a:ext>
            </a:extLst>
          </p:cNvPr>
          <p:cNvSpPr>
            <a:spLocks noGrp="1"/>
          </p:cNvSpPr>
          <p:nvPr>
            <p:ph sz="half" idx="2"/>
          </p:nvPr>
        </p:nvSpPr>
        <p:spPr>
          <a:xfrm>
            <a:off x="6539145" y="411479"/>
            <a:ext cx="5194769" cy="3633047"/>
          </a:xfrm>
        </p:spPr>
        <p:txBody>
          <a:bodyPr>
            <a:normAutofit lnSpcReduction="10000"/>
          </a:bodyPr>
          <a:lstStyle/>
          <a:p>
            <a:pPr algn="just"/>
            <a:r>
              <a:rPr lang="en-IN" dirty="0"/>
              <a:t>Private data is collected by private companies and is not generally available to the public</a:t>
            </a:r>
          </a:p>
          <a:p>
            <a:pPr algn="just"/>
            <a:r>
              <a:rPr lang="en-IN" dirty="0"/>
              <a:t>Advantages:</a:t>
            </a:r>
          </a:p>
          <a:p>
            <a:pPr lvl="1" algn="just"/>
            <a:r>
              <a:rPr lang="en-IN" dirty="0"/>
              <a:t>More specific and relevant to particular analyst</a:t>
            </a:r>
          </a:p>
          <a:p>
            <a:pPr lvl="1" algn="just"/>
            <a:r>
              <a:rPr lang="en-IN" dirty="0"/>
              <a:t>More timely than public data</a:t>
            </a:r>
          </a:p>
          <a:p>
            <a:pPr lvl="1" algn="just"/>
            <a:r>
              <a:rPr lang="en-IN" dirty="0"/>
              <a:t>Less subject to privacy restrictions</a:t>
            </a:r>
          </a:p>
          <a:p>
            <a:pPr algn="just"/>
            <a:r>
              <a:rPr lang="en-IN" dirty="0"/>
              <a:t>Disadvantages:</a:t>
            </a:r>
          </a:p>
          <a:p>
            <a:pPr lvl="1" algn="just"/>
            <a:r>
              <a:rPr lang="en-IN" dirty="0"/>
              <a:t>Not free to use</a:t>
            </a:r>
          </a:p>
          <a:p>
            <a:pPr lvl="1" algn="just"/>
            <a:r>
              <a:rPr lang="en-IN" dirty="0"/>
              <a:t>Difficult to obtain or access</a:t>
            </a:r>
          </a:p>
        </p:txBody>
      </p:sp>
      <p:sp>
        <p:nvSpPr>
          <p:cNvPr id="5" name="Slide Number Placeholder 4">
            <a:extLst>
              <a:ext uri="{FF2B5EF4-FFF2-40B4-BE49-F238E27FC236}">
                <a16:creationId xmlns:a16="http://schemas.microsoft.com/office/drawing/2014/main" id="{0078F313-A7BA-9DBC-F034-10FBB069B9E6}"/>
              </a:ext>
            </a:extLst>
          </p:cNvPr>
          <p:cNvSpPr>
            <a:spLocks noGrp="1"/>
          </p:cNvSpPr>
          <p:nvPr>
            <p:ph type="sldNum" sz="quarter" idx="12"/>
          </p:nvPr>
        </p:nvSpPr>
        <p:spPr/>
        <p:txBody>
          <a:bodyPr/>
          <a:lstStyle/>
          <a:p>
            <a:fld id="{3A98EE3D-8CD1-4C3F-BD1C-C98C9596463C}" type="slidenum">
              <a:rPr lang="en-US" smtClean="0"/>
              <a:t>7</a:t>
            </a:fld>
            <a:endParaRPr lang="en-US" dirty="0"/>
          </a:p>
        </p:txBody>
      </p:sp>
      <p:pic>
        <p:nvPicPr>
          <p:cNvPr id="2050" name="Picture 2" descr="Unlocking the potential of private data for public good | Urban Institute">
            <a:extLst>
              <a:ext uri="{FF2B5EF4-FFF2-40B4-BE49-F238E27FC236}">
                <a16:creationId xmlns:a16="http://schemas.microsoft.com/office/drawing/2014/main" id="{980806B7-989A-CD3C-9E1E-2CE7B1C45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2171" y="3801820"/>
            <a:ext cx="5588636" cy="298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63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71FA-FD72-468D-3E85-2A34460EF98C}"/>
              </a:ext>
            </a:extLst>
          </p:cNvPr>
          <p:cNvSpPr>
            <a:spLocks noGrp="1"/>
          </p:cNvSpPr>
          <p:nvPr>
            <p:ph type="ctrTitle"/>
          </p:nvPr>
        </p:nvSpPr>
        <p:spPr>
          <a:xfrm>
            <a:off x="599225" y="1319011"/>
            <a:ext cx="10993549" cy="1475013"/>
          </a:xfrm>
        </p:spPr>
        <p:txBody>
          <a:bodyPr>
            <a:noAutofit/>
          </a:bodyPr>
          <a:lstStyle/>
          <a:p>
            <a:pPr algn="ctr"/>
            <a:r>
              <a:rPr lang="en-US" sz="4000" dirty="0"/>
              <a:t>demonstration of importing dataset from various sources to the jupyter </a:t>
            </a:r>
            <a:r>
              <a:rPr lang="en-US" sz="1800" dirty="0">
                <a:solidFill>
                  <a:schemeClr val="accent1">
                    <a:lumMod val="50000"/>
                  </a:schemeClr>
                </a:solidFill>
                <a:hlinkClick r:id="rId2" tooltip="https://colab.research.google.com/drive/1tHDPdiQLj2GCpvYcbIIcO853QQOzAxBV?usp=sharing">
                  <a:extLst>
                    <a:ext uri="{A12FA001-AC4F-418D-AE19-62706E023703}">
                      <ahyp:hlinkClr xmlns:ahyp="http://schemas.microsoft.com/office/drawing/2018/hyperlinkcolor" val="tx"/>
                    </a:ext>
                  </a:extLst>
                </a:hlinkClick>
              </a:rPr>
              <a:t>Importing Dataset</a:t>
            </a:r>
            <a:endParaRPr lang="en-IN" sz="1800" dirty="0">
              <a:solidFill>
                <a:schemeClr val="accent1">
                  <a:lumMod val="50000"/>
                </a:schemeClr>
              </a:solidFill>
            </a:endParaRPr>
          </a:p>
        </p:txBody>
      </p:sp>
      <p:sp>
        <p:nvSpPr>
          <p:cNvPr id="4" name="Slide Number Placeholder 3">
            <a:extLst>
              <a:ext uri="{FF2B5EF4-FFF2-40B4-BE49-F238E27FC236}">
                <a16:creationId xmlns:a16="http://schemas.microsoft.com/office/drawing/2014/main" id="{E2C750C1-7754-45CA-68BE-5E225E6BEB1C}"/>
              </a:ext>
            </a:extLst>
          </p:cNvPr>
          <p:cNvSpPr>
            <a:spLocks noGrp="1"/>
          </p:cNvSpPr>
          <p:nvPr>
            <p:ph type="sldNum" sz="quarter" idx="12"/>
          </p:nvPr>
        </p:nvSpPr>
        <p:spPr/>
        <p:txBody>
          <a:bodyPr/>
          <a:lstStyle/>
          <a:p>
            <a:fld id="{3A98EE3D-8CD1-4C3F-BD1C-C98C9596463C}" type="slidenum">
              <a:rPr lang="en-US" smtClean="0"/>
              <a:t>8</a:t>
            </a:fld>
            <a:endParaRPr lang="en-US" dirty="0"/>
          </a:p>
        </p:txBody>
      </p:sp>
      <p:pic>
        <p:nvPicPr>
          <p:cNvPr id="7" name="Picture 6">
            <a:extLst>
              <a:ext uri="{FF2B5EF4-FFF2-40B4-BE49-F238E27FC236}">
                <a16:creationId xmlns:a16="http://schemas.microsoft.com/office/drawing/2014/main" id="{E8A458DB-D0E2-FC6D-8AF1-38297DE6B5F9}"/>
              </a:ext>
            </a:extLst>
          </p:cNvPr>
          <p:cNvPicPr>
            <a:picLocks noChangeAspect="1"/>
          </p:cNvPicPr>
          <p:nvPr/>
        </p:nvPicPr>
        <p:blipFill>
          <a:blip r:embed="rId3"/>
          <a:stretch>
            <a:fillRect/>
          </a:stretch>
        </p:blipFill>
        <p:spPr>
          <a:xfrm>
            <a:off x="382555" y="3088433"/>
            <a:ext cx="11476653" cy="3335481"/>
          </a:xfrm>
          <a:prstGeom prst="rect">
            <a:avLst/>
          </a:prstGeom>
        </p:spPr>
      </p:pic>
    </p:spTree>
    <p:extLst>
      <p:ext uri="{BB962C8B-B14F-4D97-AF65-F5344CB8AC3E}">
        <p14:creationId xmlns:p14="http://schemas.microsoft.com/office/powerpoint/2010/main" val="738874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9AD71-2B13-CECA-3A35-EEA2E955C927}"/>
              </a:ext>
            </a:extLst>
          </p:cNvPr>
          <p:cNvSpPr>
            <a:spLocks noGrp="1"/>
          </p:cNvSpPr>
          <p:nvPr>
            <p:ph type="title"/>
          </p:nvPr>
        </p:nvSpPr>
        <p:spPr>
          <a:xfrm>
            <a:off x="581192" y="505454"/>
            <a:ext cx="11029616" cy="1188720"/>
          </a:xfrm>
        </p:spPr>
        <p:txBody>
          <a:bodyPr/>
          <a:lstStyle/>
          <a:p>
            <a:r>
              <a:rPr lang="en-IN" dirty="0"/>
              <a:t>Web Scrapping</a:t>
            </a:r>
          </a:p>
        </p:txBody>
      </p:sp>
      <p:sp>
        <p:nvSpPr>
          <p:cNvPr id="3" name="Content Placeholder 2">
            <a:extLst>
              <a:ext uri="{FF2B5EF4-FFF2-40B4-BE49-F238E27FC236}">
                <a16:creationId xmlns:a16="http://schemas.microsoft.com/office/drawing/2014/main" id="{C5D93DF4-6759-D58A-EF4A-F42FFC4784A5}"/>
              </a:ext>
            </a:extLst>
          </p:cNvPr>
          <p:cNvSpPr>
            <a:spLocks noGrp="1"/>
          </p:cNvSpPr>
          <p:nvPr>
            <p:ph idx="1"/>
          </p:nvPr>
        </p:nvSpPr>
        <p:spPr>
          <a:xfrm>
            <a:off x="581192" y="1099814"/>
            <a:ext cx="11029615" cy="3634486"/>
          </a:xfrm>
        </p:spPr>
        <p:txBody>
          <a:bodyPr/>
          <a:lstStyle/>
          <a:p>
            <a:pPr algn="just">
              <a:lnSpc>
                <a:spcPct val="150000"/>
              </a:lnSpc>
            </a:pPr>
            <a:r>
              <a:rPr lang="en-US" dirty="0"/>
              <a:t>Web scraping is the process of using a computer program to extract data from a website. This data can be in the form of text, images, or other forms of data. Web scraping is often used to collect data for research, data analysis, or to create a new product or service</a:t>
            </a:r>
            <a:r>
              <a:rPr lang="en-US" b="0" i="0" dirty="0">
                <a:solidFill>
                  <a:srgbClr val="001C39"/>
                </a:solidFill>
                <a:effectLst/>
                <a:latin typeface="Google Sans"/>
              </a:rPr>
              <a:t>.</a:t>
            </a:r>
            <a:endParaRPr lang="en-US" dirty="0"/>
          </a:p>
          <a:p>
            <a:pPr algn="just">
              <a:lnSpc>
                <a:spcPct val="150000"/>
              </a:lnSpc>
            </a:pPr>
            <a:r>
              <a:rPr lang="en-US" dirty="0"/>
              <a:t>Python is a popular programming language that can be used for web scraping. There are many Python libraries that make web scraping easy, such as Beautiful Soup and Requests.</a:t>
            </a:r>
            <a:endParaRPr lang="en-IN" dirty="0"/>
          </a:p>
        </p:txBody>
      </p:sp>
      <p:sp>
        <p:nvSpPr>
          <p:cNvPr id="4" name="Slide Number Placeholder 3">
            <a:extLst>
              <a:ext uri="{FF2B5EF4-FFF2-40B4-BE49-F238E27FC236}">
                <a16:creationId xmlns:a16="http://schemas.microsoft.com/office/drawing/2014/main" id="{6E2DE3F0-F4E3-4D3F-2F6C-53AB760D67A2}"/>
              </a:ext>
            </a:extLst>
          </p:cNvPr>
          <p:cNvSpPr>
            <a:spLocks noGrp="1"/>
          </p:cNvSpPr>
          <p:nvPr>
            <p:ph type="sldNum" sz="quarter" idx="12"/>
          </p:nvPr>
        </p:nvSpPr>
        <p:spPr/>
        <p:txBody>
          <a:bodyPr/>
          <a:lstStyle/>
          <a:p>
            <a:fld id="{3A98EE3D-8CD1-4C3F-BD1C-C98C9596463C}" type="slidenum">
              <a:rPr lang="en-US" smtClean="0"/>
              <a:t>9</a:t>
            </a:fld>
            <a:endParaRPr lang="en-US" dirty="0"/>
          </a:p>
        </p:txBody>
      </p:sp>
      <p:pic>
        <p:nvPicPr>
          <p:cNvPr id="4098" name="Picture 2" descr="Web Scraping With Python - Full Guide to Python Web Scraping">
            <a:extLst>
              <a:ext uri="{FF2B5EF4-FFF2-40B4-BE49-F238E27FC236}">
                <a16:creationId xmlns:a16="http://schemas.microsoft.com/office/drawing/2014/main" id="{19880F7F-3BC4-BC7A-67E3-A587AABD39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67" t="10309" r="2653"/>
          <a:stretch/>
        </p:blipFill>
        <p:spPr bwMode="auto">
          <a:xfrm>
            <a:off x="1816357" y="4180114"/>
            <a:ext cx="8559283" cy="19780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283EB1-BF7F-B736-2F67-00033A6B6325}"/>
              </a:ext>
            </a:extLst>
          </p:cNvPr>
          <p:cNvSpPr txBox="1"/>
          <p:nvPr/>
        </p:nvSpPr>
        <p:spPr>
          <a:xfrm>
            <a:off x="4548670" y="6227749"/>
            <a:ext cx="3094655" cy="369332"/>
          </a:xfrm>
          <a:prstGeom prst="rect">
            <a:avLst/>
          </a:prstGeom>
          <a:noFill/>
        </p:spPr>
        <p:txBody>
          <a:bodyPr wrap="square" rtlCol="0">
            <a:spAutoFit/>
          </a:bodyPr>
          <a:lstStyle/>
          <a:p>
            <a:r>
              <a:rPr lang="en-IN" dirty="0">
                <a:solidFill>
                  <a:schemeClr val="accent1">
                    <a:lumMod val="50000"/>
                  </a:schemeClr>
                </a:solidFill>
                <a:hlinkClick r:id="rId3" tooltip="https://colab.research.google.com/drive/1hend5Kp9HWjRBsWJJZY6vxlEaagK_sNr?usp=sharing">
                  <a:extLst>
                    <a:ext uri="{A12FA001-AC4F-418D-AE19-62706E023703}">
                      <ahyp:hlinkClr xmlns:ahyp="http://schemas.microsoft.com/office/drawing/2018/hyperlinkcolor" val="tx"/>
                    </a:ext>
                  </a:extLst>
                </a:hlinkClick>
              </a:rPr>
              <a:t>Web Scraping Implementation</a:t>
            </a:r>
            <a:endParaRPr lang="en-IN" dirty="0">
              <a:solidFill>
                <a:schemeClr val="accent1">
                  <a:lumMod val="50000"/>
                </a:schemeClr>
              </a:solidFill>
            </a:endParaRPr>
          </a:p>
        </p:txBody>
      </p:sp>
    </p:spTree>
    <p:extLst>
      <p:ext uri="{BB962C8B-B14F-4D97-AF65-F5344CB8AC3E}">
        <p14:creationId xmlns:p14="http://schemas.microsoft.com/office/powerpoint/2010/main" val="191370978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{5CD20E3F-28FD-466C-9FC0-E694101A10FC}tf33552983_win32</Template>
  <TotalTime>549</TotalTime>
  <Words>1493</Words>
  <Application>Microsoft Office PowerPoint</Application>
  <PresentationFormat>Widescreen</PresentationFormat>
  <Paragraphs>152</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Franklin Gothic Book</vt:lpstr>
      <vt:lpstr>Franklin Gothic Demi</vt:lpstr>
      <vt:lpstr>Google Sans</vt:lpstr>
      <vt:lpstr>Open Sans</vt:lpstr>
      <vt:lpstr>Söhne</vt:lpstr>
      <vt:lpstr>Wingdings 2</vt:lpstr>
      <vt:lpstr>DividendVTI</vt:lpstr>
      <vt:lpstr>STATISTICS AND EDA</vt:lpstr>
      <vt:lpstr>CONTENTS</vt:lpstr>
      <vt:lpstr>INTRODUCTION TO EDA</vt:lpstr>
      <vt:lpstr>PowerPoint Presentation</vt:lpstr>
      <vt:lpstr>PowerPoint Presentation</vt:lpstr>
      <vt:lpstr>Why is exploratory data analysis important in data science?</vt:lpstr>
      <vt:lpstr>PUBLIC – PRIVATE DATA</vt:lpstr>
      <vt:lpstr>demonstration of importing dataset from various sources to the jupyter Importing Dataset</vt:lpstr>
      <vt:lpstr>Web Scrapping</vt:lpstr>
      <vt:lpstr>Data types and its conversion</vt:lpstr>
      <vt:lpstr>transforming and preparing the data with the right data types using conversion function</vt:lpstr>
      <vt:lpstr>Fixing the rows and columns</vt:lpstr>
      <vt:lpstr>Quantity and distribution of data</vt:lpstr>
      <vt:lpstr>PowerPoint Presentation</vt:lpstr>
      <vt:lpstr>analysis of quantity and distribution of data and understanding it by interpreting the columns</vt:lpstr>
      <vt:lpstr> impute or remove missing values</vt:lpstr>
      <vt:lpstr>analysis of data quality issues and perform various techniques for missing value imputation</vt:lpstr>
      <vt:lpstr>Handling outliers</vt:lpstr>
      <vt:lpstr>.. Using boxplot (iqr method)</vt:lpstr>
      <vt:lpstr>.. Using z-score (distribution)</vt:lpstr>
      <vt:lpstr>understanding the data outliers and remove duplicates and irrelevant data from the database</vt:lpstr>
      <vt:lpstr>INTRODUCTION TO UNIVARIATE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AND EDA</dc:title>
  <dc:creator>Abhinaya A</dc:creator>
  <cp:lastModifiedBy>Abhinaya A</cp:lastModifiedBy>
  <cp:revision>20</cp:revision>
  <dcterms:created xsi:type="dcterms:W3CDTF">2023-09-11T17:34:10Z</dcterms:created>
  <dcterms:modified xsi:type="dcterms:W3CDTF">2023-09-12T08:00:36Z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